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35"/>
  </p:notesMasterIdLst>
  <p:handoutMasterIdLst>
    <p:handoutMasterId r:id="rId36"/>
  </p:handoutMasterIdLst>
  <p:sldIdLst>
    <p:sldId id="271" r:id="rId8"/>
    <p:sldId id="272" r:id="rId9"/>
    <p:sldId id="259" r:id="rId10"/>
    <p:sldId id="269" r:id="rId11"/>
    <p:sldId id="270" r:id="rId12"/>
    <p:sldId id="273" r:id="rId13"/>
    <p:sldId id="261" r:id="rId14"/>
    <p:sldId id="267" r:id="rId15"/>
    <p:sldId id="274" r:id="rId16"/>
    <p:sldId id="275" r:id="rId17"/>
    <p:sldId id="276" r:id="rId18"/>
    <p:sldId id="277" r:id="rId19"/>
    <p:sldId id="264" r:id="rId20"/>
    <p:sldId id="278" r:id="rId21"/>
    <p:sldId id="290" r:id="rId22"/>
    <p:sldId id="279" r:id="rId23"/>
    <p:sldId id="281" r:id="rId24"/>
    <p:sldId id="280" r:id="rId25"/>
    <p:sldId id="282" r:id="rId26"/>
    <p:sldId id="283" r:id="rId27"/>
    <p:sldId id="284" r:id="rId28"/>
    <p:sldId id="285" r:id="rId29"/>
    <p:sldId id="286" r:id="rId30"/>
    <p:sldId id="287" r:id="rId31"/>
    <p:sldId id="288" r:id="rId32"/>
    <p:sldId id="289" r:id="rId33"/>
    <p:sldId id="26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67"/>
            <p14:sldId id="274"/>
          </p14:sldIdLst>
        </p14:section>
        <p14:section name="Sustainability explained" id="{75F3A66E-7E1F-41E1-8804-6635FDF03679}">
          <p14:sldIdLst>
            <p14:sldId id="275"/>
            <p14:sldId id="276"/>
          </p14:sldIdLst>
        </p14:section>
        <p14:section name="Sustainable code" id="{C0B8446F-696E-4128-AD57-AA56B004747F}">
          <p14:sldIdLst>
            <p14:sldId id="277"/>
            <p14:sldId id="264"/>
            <p14:sldId id="278"/>
            <p14:sldId id="290"/>
          </p14:sldIdLst>
        </p14:section>
        <p14:section name="Data available" id="{97AE6AC9-AD2F-4908-A7B9-07D7DAE5FDC2}">
          <p14:sldIdLst>
            <p14:sldId id="279"/>
            <p14:sldId id="281"/>
            <p14:sldId id="280"/>
            <p14:sldId id="282"/>
            <p14:sldId id="283"/>
          </p14:sldIdLst>
        </p14:section>
        <p14:section name="Sharing Idea's" id="{7A6C8F88-D814-48AD-B8CB-BF23FC388B78}">
          <p14:sldIdLst>
            <p14:sldId id="284"/>
            <p14:sldId id="285"/>
            <p14:sldId id="286"/>
            <p14:sldId id="287"/>
            <p14:sldId id="288"/>
          </p14:sldIdLst>
        </p14:section>
        <p14:section name="Future Ideas" id="{71301C3A-8E39-4DBA-A97F-962C4FFB4A58}">
          <p14:sldIdLst>
            <p14:sldId id="289"/>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76337C-8BB6-441B-9454-EAE0B7C02E07}" v="79" dt="2025-06-24T06:56:48.2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7" autoAdjust="0"/>
    <p:restoredTop sz="80866" autoAdjust="0"/>
  </p:normalViewPr>
  <p:slideViewPr>
    <p:cSldViewPr snapToGrid="0">
      <p:cViewPr varScale="1">
        <p:scale>
          <a:sx n="55" d="100"/>
          <a:sy n="55" d="100"/>
        </p:scale>
        <p:origin x="1642" y="27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theme" Target="theme/theme1.xml"/><Relationship Id="rId21" Type="http://schemas.openxmlformats.org/officeDocument/2006/relationships/slide" Target="slides/slide14.xml"/><Relationship Id="rId34" Type="http://schemas.openxmlformats.org/officeDocument/2006/relationships/slide" Target="slides/slide27.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handoutMaster" Target="handoutMasters/handout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notesMaster" Target="notesMasters/notesMaster1.xml"/><Relationship Id="rId8" Type="http://schemas.openxmlformats.org/officeDocument/2006/relationships/slide" Target="slides/slide1.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24/06/2025</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24/06/2025</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8.png"/></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B1ACB8-1E2A-A185-AFE2-BF648ED022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282034-97AD-2406-9DFE-3F14AD7A2E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D9D9B6-D23B-3A96-1734-766091D3D224}"/>
              </a:ext>
            </a:extLst>
          </p:cNvPr>
          <p:cNvSpPr>
            <a:spLocks noGrp="1"/>
          </p:cNvSpPr>
          <p:nvPr>
            <p:ph type="body" idx="1"/>
          </p:nvPr>
        </p:nvSpPr>
        <p:spPr/>
        <p:txBody>
          <a:bodyPr/>
          <a:lstStyle/>
          <a:p>
            <a:r>
              <a:rPr lang="en-US" dirty="0"/>
              <a:t>Tell a bit about sustainable code and how to improve it. 2 (14)</a:t>
            </a:r>
          </a:p>
        </p:txBody>
      </p:sp>
      <p:sp>
        <p:nvSpPr>
          <p:cNvPr id="4" name="Slide Number Placeholder 3">
            <a:extLst>
              <a:ext uri="{FF2B5EF4-FFF2-40B4-BE49-F238E27FC236}">
                <a16:creationId xmlns:a16="http://schemas.microsoft.com/office/drawing/2014/main" id="{81A9E9F8-80F3-D5F8-61A1-3EED06F19370}"/>
              </a:ext>
            </a:extLst>
          </p:cNvPr>
          <p:cNvSpPr>
            <a:spLocks noGrp="1"/>
          </p:cNvSpPr>
          <p:nvPr>
            <p:ph type="sldNum" sz="quarter" idx="5"/>
          </p:nvPr>
        </p:nvSpPr>
        <p:spPr/>
        <p:txBody>
          <a:bodyPr/>
          <a:lstStyle/>
          <a:p>
            <a:fld id="{A7839206-A81D-4F76-8486-302187992F73}" type="slidenum">
              <a:rPr lang="en-GB" smtClean="0"/>
              <a:t>12</a:t>
            </a:fld>
            <a:endParaRPr lang="en-GB"/>
          </a:p>
        </p:txBody>
      </p:sp>
    </p:spTree>
    <p:extLst>
      <p:ext uri="{BB962C8B-B14F-4D97-AF65-F5344CB8AC3E}">
        <p14:creationId xmlns:p14="http://schemas.microsoft.com/office/powerpoint/2010/main" val="3708521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fix some code! 9 (23)</a:t>
            </a:r>
          </a:p>
        </p:txBody>
      </p:sp>
      <p:sp>
        <p:nvSpPr>
          <p:cNvPr id="4" name="Slide Number Placeholder 3"/>
          <p:cNvSpPr>
            <a:spLocks noGrp="1"/>
          </p:cNvSpPr>
          <p:nvPr>
            <p:ph type="sldNum" sz="quarter" idx="5"/>
          </p:nvPr>
        </p:nvSpPr>
        <p:spPr/>
        <p:txBody>
          <a:bodyPr/>
          <a:lstStyle/>
          <a:p>
            <a:fld id="{A7839206-A81D-4F76-8486-302187992F73}" type="slidenum">
              <a:rPr lang="en-GB" smtClean="0"/>
              <a:t>13</a:t>
            </a:fld>
            <a:endParaRPr lang="en-GB"/>
          </a:p>
        </p:txBody>
      </p:sp>
    </p:spTree>
    <p:extLst>
      <p:ext uri="{BB962C8B-B14F-4D97-AF65-F5344CB8AC3E}">
        <p14:creationId xmlns:p14="http://schemas.microsoft.com/office/powerpoint/2010/main" val="2181579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3F541E-5024-BCE0-D5E2-0641C4A5EB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EF3BA5-649B-F7F3-8E1D-55C492B016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D340ED0-D39F-644F-17A1-E191E5DC836C}"/>
              </a:ext>
            </a:extLst>
          </p:cNvPr>
          <p:cNvSpPr>
            <a:spLocks noGrp="1"/>
          </p:cNvSpPr>
          <p:nvPr>
            <p:ph type="body" idx="1"/>
          </p:nvPr>
        </p:nvSpPr>
        <p:spPr/>
        <p:txBody>
          <a:bodyPr/>
          <a:lstStyle/>
          <a:p>
            <a:r>
              <a:rPr lang="en-US" dirty="0"/>
              <a:t>Explain concepts some more 2 (25)</a:t>
            </a:r>
          </a:p>
        </p:txBody>
      </p:sp>
      <p:sp>
        <p:nvSpPr>
          <p:cNvPr id="4" name="Slide Number Placeholder 3">
            <a:extLst>
              <a:ext uri="{FF2B5EF4-FFF2-40B4-BE49-F238E27FC236}">
                <a16:creationId xmlns:a16="http://schemas.microsoft.com/office/drawing/2014/main" id="{A411C8A0-4FC5-659C-E0B9-104E7FC31226}"/>
              </a:ext>
            </a:extLst>
          </p:cNvPr>
          <p:cNvSpPr>
            <a:spLocks noGrp="1"/>
          </p:cNvSpPr>
          <p:nvPr>
            <p:ph type="sldNum" sz="quarter" idx="5"/>
          </p:nvPr>
        </p:nvSpPr>
        <p:spPr/>
        <p:txBody>
          <a:bodyPr/>
          <a:lstStyle/>
          <a:p>
            <a:fld id="{A7839206-A81D-4F76-8486-302187992F73}" type="slidenum">
              <a:rPr lang="en-GB" smtClean="0"/>
              <a:t>14</a:t>
            </a:fld>
            <a:endParaRPr lang="en-GB"/>
          </a:p>
        </p:txBody>
      </p:sp>
    </p:spTree>
    <p:extLst>
      <p:ext uri="{BB962C8B-B14F-4D97-AF65-F5344CB8AC3E}">
        <p14:creationId xmlns:p14="http://schemas.microsoft.com/office/powerpoint/2010/main" val="28278522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B031E3-666A-BD4D-04BB-B2AA9DEF38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CFFBCE-5C97-188D-628E-C1C068E371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2A1782-B112-6745-09C1-16E4E54734B6}"/>
              </a:ext>
            </a:extLst>
          </p:cNvPr>
          <p:cNvSpPr>
            <a:spLocks noGrp="1"/>
          </p:cNvSpPr>
          <p:nvPr>
            <p:ph type="body" idx="1"/>
          </p:nvPr>
        </p:nvSpPr>
        <p:spPr/>
        <p:txBody>
          <a:bodyPr/>
          <a:lstStyle/>
          <a:p>
            <a:r>
              <a:rPr lang="en-US" dirty="0"/>
              <a:t>Explain shared infra gives better use of the hardware as idle time still consumes energy. 2 (27)</a:t>
            </a:r>
          </a:p>
        </p:txBody>
      </p:sp>
      <p:sp>
        <p:nvSpPr>
          <p:cNvPr id="4" name="Slide Number Placeholder 3">
            <a:extLst>
              <a:ext uri="{FF2B5EF4-FFF2-40B4-BE49-F238E27FC236}">
                <a16:creationId xmlns:a16="http://schemas.microsoft.com/office/drawing/2014/main" id="{ECC20CFD-0801-DF34-7653-FEF2E7102D1F}"/>
              </a:ext>
            </a:extLst>
          </p:cNvPr>
          <p:cNvSpPr>
            <a:spLocks noGrp="1"/>
          </p:cNvSpPr>
          <p:nvPr>
            <p:ph type="sldNum" sz="quarter" idx="5"/>
          </p:nvPr>
        </p:nvSpPr>
        <p:spPr/>
        <p:txBody>
          <a:bodyPr/>
          <a:lstStyle/>
          <a:p>
            <a:fld id="{A7839206-A81D-4F76-8486-302187992F73}" type="slidenum">
              <a:rPr lang="en-GB" smtClean="0"/>
              <a:t>15</a:t>
            </a:fld>
            <a:endParaRPr lang="en-GB"/>
          </a:p>
        </p:txBody>
      </p:sp>
    </p:spTree>
    <p:extLst>
      <p:ext uri="{BB962C8B-B14F-4D97-AF65-F5344CB8AC3E}">
        <p14:creationId xmlns:p14="http://schemas.microsoft.com/office/powerpoint/2010/main" val="37285624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1D17B-D3AA-15D1-D619-8D75D9FAE9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4B68C9-BB9A-1BC2-7C46-8B2CD824BAF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3A7195-40EB-AF7F-5C7B-1B105237A833}"/>
              </a:ext>
            </a:extLst>
          </p:cNvPr>
          <p:cNvSpPr>
            <a:spLocks noGrp="1"/>
          </p:cNvSpPr>
          <p:nvPr>
            <p:ph type="body" idx="1"/>
          </p:nvPr>
        </p:nvSpPr>
        <p:spPr/>
        <p:txBody>
          <a:bodyPr/>
          <a:lstStyle/>
          <a:p>
            <a:r>
              <a:rPr lang="en-US" dirty="0"/>
              <a:t>Cover some of the other tools available 6 (33)</a:t>
            </a:r>
          </a:p>
        </p:txBody>
      </p:sp>
      <p:sp>
        <p:nvSpPr>
          <p:cNvPr id="4" name="Slide Number Placeholder 3">
            <a:extLst>
              <a:ext uri="{FF2B5EF4-FFF2-40B4-BE49-F238E27FC236}">
                <a16:creationId xmlns:a16="http://schemas.microsoft.com/office/drawing/2014/main" id="{301A3E5B-EFCA-B3B8-3F76-A7CFEBFB8C3B}"/>
              </a:ext>
            </a:extLst>
          </p:cNvPr>
          <p:cNvSpPr>
            <a:spLocks noGrp="1"/>
          </p:cNvSpPr>
          <p:nvPr>
            <p:ph type="sldNum" sz="quarter" idx="5"/>
          </p:nvPr>
        </p:nvSpPr>
        <p:spPr/>
        <p:txBody>
          <a:bodyPr/>
          <a:lstStyle/>
          <a:p>
            <a:fld id="{A7839206-A81D-4F76-8486-302187992F73}" type="slidenum">
              <a:rPr lang="en-GB" smtClean="0"/>
              <a:t>16</a:t>
            </a:fld>
            <a:endParaRPr lang="en-GB"/>
          </a:p>
        </p:txBody>
      </p:sp>
    </p:spTree>
    <p:extLst>
      <p:ext uri="{BB962C8B-B14F-4D97-AF65-F5344CB8AC3E}">
        <p14:creationId xmlns:p14="http://schemas.microsoft.com/office/powerpoint/2010/main" val="700891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BB5722-C69A-AADB-DED9-28A8DC7CE3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34D204-8086-978B-E1BD-54496E9840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4709CA-B30B-1DD7-BCDB-8046D4BA1C43}"/>
              </a:ext>
            </a:extLst>
          </p:cNvPr>
          <p:cNvSpPr>
            <a:spLocks noGrp="1"/>
          </p:cNvSpPr>
          <p:nvPr>
            <p:ph type="body" idx="1"/>
          </p:nvPr>
        </p:nvSpPr>
        <p:spPr/>
        <p:txBody>
          <a:bodyPr/>
          <a:lstStyle/>
          <a:p>
            <a:r>
              <a:rPr lang="en-US" dirty="0"/>
              <a:t>Show website and new platform 10 (43)</a:t>
            </a:r>
          </a:p>
        </p:txBody>
      </p:sp>
      <p:sp>
        <p:nvSpPr>
          <p:cNvPr id="4" name="Slide Number Placeholder 3">
            <a:extLst>
              <a:ext uri="{FF2B5EF4-FFF2-40B4-BE49-F238E27FC236}">
                <a16:creationId xmlns:a16="http://schemas.microsoft.com/office/drawing/2014/main" id="{931F314B-8408-DDEA-7A2B-74EAD46E0520}"/>
              </a:ext>
            </a:extLst>
          </p:cNvPr>
          <p:cNvSpPr>
            <a:spLocks noGrp="1"/>
          </p:cNvSpPr>
          <p:nvPr>
            <p:ph type="sldNum" sz="quarter" idx="5"/>
          </p:nvPr>
        </p:nvSpPr>
        <p:spPr/>
        <p:txBody>
          <a:bodyPr/>
          <a:lstStyle/>
          <a:p>
            <a:fld id="{A7839206-A81D-4F76-8486-302187992F73}" type="slidenum">
              <a:rPr lang="en-GB" smtClean="0"/>
              <a:t>17</a:t>
            </a:fld>
            <a:endParaRPr lang="en-GB"/>
          </a:p>
        </p:txBody>
      </p:sp>
    </p:spTree>
    <p:extLst>
      <p:ext uri="{BB962C8B-B14F-4D97-AF65-F5344CB8AC3E}">
        <p14:creationId xmlns:p14="http://schemas.microsoft.com/office/powerpoint/2010/main" val="320078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7804B8-1D50-4267-77A9-86DF322FAD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43DCD27-2723-18B3-A8F9-23378115FA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129172-666C-482D-1094-632BBCB09962}"/>
              </a:ext>
            </a:extLst>
          </p:cNvPr>
          <p:cNvSpPr>
            <a:spLocks noGrp="1"/>
          </p:cNvSpPr>
          <p:nvPr>
            <p:ph type="body" idx="1"/>
          </p:nvPr>
        </p:nvSpPr>
        <p:spPr/>
        <p:txBody>
          <a:bodyPr/>
          <a:lstStyle/>
          <a:p>
            <a:r>
              <a:rPr lang="en-US" dirty="0"/>
              <a:t>Talk short about gaining access 2 (45)</a:t>
            </a:r>
          </a:p>
        </p:txBody>
      </p:sp>
      <p:sp>
        <p:nvSpPr>
          <p:cNvPr id="4" name="Slide Number Placeholder 3">
            <a:extLst>
              <a:ext uri="{FF2B5EF4-FFF2-40B4-BE49-F238E27FC236}">
                <a16:creationId xmlns:a16="http://schemas.microsoft.com/office/drawing/2014/main" id="{A64EFF8D-78EE-2D5A-496A-11FCC2FA82C3}"/>
              </a:ext>
            </a:extLst>
          </p:cNvPr>
          <p:cNvSpPr>
            <a:spLocks noGrp="1"/>
          </p:cNvSpPr>
          <p:nvPr>
            <p:ph type="sldNum" sz="quarter" idx="5"/>
          </p:nvPr>
        </p:nvSpPr>
        <p:spPr/>
        <p:txBody>
          <a:bodyPr/>
          <a:lstStyle/>
          <a:p>
            <a:fld id="{A7839206-A81D-4F76-8486-302187992F73}" type="slidenum">
              <a:rPr lang="en-GB" smtClean="0"/>
              <a:t>18</a:t>
            </a:fld>
            <a:endParaRPr lang="en-GB"/>
          </a:p>
        </p:txBody>
      </p:sp>
    </p:spTree>
    <p:extLst>
      <p:ext uri="{BB962C8B-B14F-4D97-AF65-F5344CB8AC3E}">
        <p14:creationId xmlns:p14="http://schemas.microsoft.com/office/powerpoint/2010/main" val="3241963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353C1-CE12-8A4F-E722-D5753A3737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331D1F-F0A3-27E3-6317-ED422933C9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8B5FE-B752-9681-C534-C65E3F42B2F4}"/>
              </a:ext>
            </a:extLst>
          </p:cNvPr>
          <p:cNvSpPr>
            <a:spLocks noGrp="1"/>
          </p:cNvSpPr>
          <p:nvPr>
            <p:ph type="body" idx="1"/>
          </p:nvPr>
        </p:nvSpPr>
        <p:spPr/>
        <p:txBody>
          <a:bodyPr/>
          <a:lstStyle/>
          <a:p>
            <a:r>
              <a:rPr lang="en-US" dirty="0"/>
              <a:t>Talk short about the </a:t>
            </a:r>
            <a:r>
              <a:rPr lang="en-US" dirty="0" err="1"/>
              <a:t>enums</a:t>
            </a:r>
            <a:r>
              <a:rPr lang="en-US" dirty="0"/>
              <a:t> and the postman library 2 (47)</a:t>
            </a:r>
          </a:p>
        </p:txBody>
      </p:sp>
      <p:sp>
        <p:nvSpPr>
          <p:cNvPr id="4" name="Slide Number Placeholder 3">
            <a:extLst>
              <a:ext uri="{FF2B5EF4-FFF2-40B4-BE49-F238E27FC236}">
                <a16:creationId xmlns:a16="http://schemas.microsoft.com/office/drawing/2014/main" id="{B00B1A3C-2DC6-196E-81A0-CD7EB281C1B9}"/>
              </a:ext>
            </a:extLst>
          </p:cNvPr>
          <p:cNvSpPr>
            <a:spLocks noGrp="1"/>
          </p:cNvSpPr>
          <p:nvPr>
            <p:ph type="sldNum" sz="quarter" idx="5"/>
          </p:nvPr>
        </p:nvSpPr>
        <p:spPr/>
        <p:txBody>
          <a:bodyPr/>
          <a:lstStyle/>
          <a:p>
            <a:fld id="{A7839206-A81D-4F76-8486-302187992F73}" type="slidenum">
              <a:rPr lang="en-GB" smtClean="0"/>
              <a:t>19</a:t>
            </a:fld>
            <a:endParaRPr lang="en-GB"/>
          </a:p>
        </p:txBody>
      </p:sp>
    </p:spTree>
    <p:extLst>
      <p:ext uri="{BB962C8B-B14F-4D97-AF65-F5344CB8AC3E}">
        <p14:creationId xmlns:p14="http://schemas.microsoft.com/office/powerpoint/2010/main" val="25367656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BE46F-10A0-E798-2838-20305C513D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D0A2CE-7161-DFC4-AE11-6491767348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5795969-B688-E16F-53A5-7832C814CCA5}"/>
              </a:ext>
            </a:extLst>
          </p:cNvPr>
          <p:cNvSpPr>
            <a:spLocks noGrp="1"/>
          </p:cNvSpPr>
          <p:nvPr>
            <p:ph type="body" idx="1"/>
          </p:nvPr>
        </p:nvSpPr>
        <p:spPr/>
        <p:txBody>
          <a:bodyPr/>
          <a:lstStyle/>
          <a:p>
            <a:r>
              <a:rPr lang="en-US" dirty="0"/>
              <a:t>Show the postman libraries 5 (52)</a:t>
            </a:r>
          </a:p>
        </p:txBody>
      </p:sp>
      <p:sp>
        <p:nvSpPr>
          <p:cNvPr id="4" name="Slide Number Placeholder 3">
            <a:extLst>
              <a:ext uri="{FF2B5EF4-FFF2-40B4-BE49-F238E27FC236}">
                <a16:creationId xmlns:a16="http://schemas.microsoft.com/office/drawing/2014/main" id="{43DF3515-879F-9CAB-F595-7BF33F8F6887}"/>
              </a:ext>
            </a:extLst>
          </p:cNvPr>
          <p:cNvSpPr>
            <a:spLocks noGrp="1"/>
          </p:cNvSpPr>
          <p:nvPr>
            <p:ph type="sldNum" sz="quarter" idx="5"/>
          </p:nvPr>
        </p:nvSpPr>
        <p:spPr/>
        <p:txBody>
          <a:bodyPr/>
          <a:lstStyle/>
          <a:p>
            <a:fld id="{A7839206-A81D-4F76-8486-302187992F73}" type="slidenum">
              <a:rPr lang="en-GB" smtClean="0"/>
              <a:t>20</a:t>
            </a:fld>
            <a:endParaRPr lang="en-GB"/>
          </a:p>
        </p:txBody>
      </p:sp>
    </p:spTree>
    <p:extLst>
      <p:ext uri="{BB962C8B-B14F-4D97-AF65-F5344CB8AC3E}">
        <p14:creationId xmlns:p14="http://schemas.microsoft.com/office/powerpoint/2010/main" val="19983038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68FBC7-0542-4DAE-4D21-D60A69B4F3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D0CBE5-2C0E-FE67-0BBA-C94933D23F4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332E1B-FC1D-5881-D1A7-629FC172F342}"/>
              </a:ext>
            </a:extLst>
          </p:cNvPr>
          <p:cNvSpPr>
            <a:spLocks noGrp="1"/>
          </p:cNvSpPr>
          <p:nvPr>
            <p:ph type="body" idx="1"/>
          </p:nvPr>
        </p:nvSpPr>
        <p:spPr/>
        <p:txBody>
          <a:bodyPr/>
          <a:lstStyle/>
          <a:p>
            <a:r>
              <a:rPr lang="en-US" dirty="0"/>
              <a:t>Explain the concept of the automation 1 (53)</a:t>
            </a:r>
          </a:p>
        </p:txBody>
      </p:sp>
      <p:sp>
        <p:nvSpPr>
          <p:cNvPr id="4" name="Slide Number Placeholder 3">
            <a:extLst>
              <a:ext uri="{FF2B5EF4-FFF2-40B4-BE49-F238E27FC236}">
                <a16:creationId xmlns:a16="http://schemas.microsoft.com/office/drawing/2014/main" id="{6F683363-B265-3629-F69D-E683E108F167}"/>
              </a:ext>
            </a:extLst>
          </p:cNvPr>
          <p:cNvSpPr>
            <a:spLocks noGrp="1"/>
          </p:cNvSpPr>
          <p:nvPr>
            <p:ph type="sldNum" sz="quarter" idx="5"/>
          </p:nvPr>
        </p:nvSpPr>
        <p:spPr/>
        <p:txBody>
          <a:bodyPr/>
          <a:lstStyle/>
          <a:p>
            <a:fld id="{A7839206-A81D-4F76-8486-302187992F73}" type="slidenum">
              <a:rPr lang="en-GB" smtClean="0"/>
              <a:t>21</a:t>
            </a:fld>
            <a:endParaRPr lang="en-GB"/>
          </a:p>
        </p:txBody>
      </p:sp>
    </p:spTree>
    <p:extLst>
      <p:ext uri="{BB962C8B-B14F-4D97-AF65-F5344CB8AC3E}">
        <p14:creationId xmlns:p14="http://schemas.microsoft.com/office/powerpoint/2010/main" val="2818734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79AC95-A68F-0C5F-7017-89489CE22DC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39AE8E-15F5-B543-470A-5596751B182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3CB7EB-1C03-8E09-8E9C-26D6D04E2C41}"/>
              </a:ext>
            </a:extLst>
          </p:cNvPr>
          <p:cNvSpPr>
            <a:spLocks noGrp="1"/>
          </p:cNvSpPr>
          <p:nvPr>
            <p:ph type="body" idx="1"/>
          </p:nvPr>
        </p:nvSpPr>
        <p:spPr/>
        <p:txBody>
          <a:bodyPr/>
          <a:lstStyle/>
          <a:p>
            <a:r>
              <a:rPr lang="en-US" dirty="0"/>
              <a:t>Run through the whole automation of the script 17 (70)</a:t>
            </a:r>
          </a:p>
        </p:txBody>
      </p:sp>
      <p:sp>
        <p:nvSpPr>
          <p:cNvPr id="4" name="Slide Number Placeholder 3">
            <a:extLst>
              <a:ext uri="{FF2B5EF4-FFF2-40B4-BE49-F238E27FC236}">
                <a16:creationId xmlns:a16="http://schemas.microsoft.com/office/drawing/2014/main" id="{4AC1AF60-D2E3-E0C5-4088-F63B337F5DEF}"/>
              </a:ext>
            </a:extLst>
          </p:cNvPr>
          <p:cNvSpPr>
            <a:spLocks noGrp="1"/>
          </p:cNvSpPr>
          <p:nvPr>
            <p:ph type="sldNum" sz="quarter" idx="5"/>
          </p:nvPr>
        </p:nvSpPr>
        <p:spPr/>
        <p:txBody>
          <a:bodyPr/>
          <a:lstStyle/>
          <a:p>
            <a:fld id="{A7839206-A81D-4F76-8486-302187992F73}" type="slidenum">
              <a:rPr lang="en-GB" smtClean="0"/>
              <a:t>22</a:t>
            </a:fld>
            <a:endParaRPr lang="en-GB"/>
          </a:p>
        </p:txBody>
      </p:sp>
    </p:spTree>
    <p:extLst>
      <p:ext uri="{BB962C8B-B14F-4D97-AF65-F5344CB8AC3E}">
        <p14:creationId xmlns:p14="http://schemas.microsoft.com/office/powerpoint/2010/main" val="13869080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386DD-3DB4-A814-9096-E81596E89A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FB39B9-AF70-EC7C-1BEC-D27BA71062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AC882D9-E4AE-1641-E390-A5204B39EF7B}"/>
              </a:ext>
            </a:extLst>
          </p:cNvPr>
          <p:cNvSpPr>
            <a:spLocks noGrp="1"/>
          </p:cNvSpPr>
          <p:nvPr>
            <p:ph type="body" idx="1"/>
          </p:nvPr>
        </p:nvSpPr>
        <p:spPr/>
        <p:txBody>
          <a:bodyPr/>
          <a:lstStyle/>
          <a:p>
            <a:r>
              <a:rPr lang="en-US" dirty="0"/>
              <a:t>Explain the concept of the automation 2 (72)</a:t>
            </a:r>
          </a:p>
        </p:txBody>
      </p:sp>
      <p:sp>
        <p:nvSpPr>
          <p:cNvPr id="4" name="Slide Number Placeholder 3">
            <a:extLst>
              <a:ext uri="{FF2B5EF4-FFF2-40B4-BE49-F238E27FC236}">
                <a16:creationId xmlns:a16="http://schemas.microsoft.com/office/drawing/2014/main" id="{39D4105B-4BB2-1439-15C3-A7E0F11FDB65}"/>
              </a:ext>
            </a:extLst>
          </p:cNvPr>
          <p:cNvSpPr>
            <a:spLocks noGrp="1"/>
          </p:cNvSpPr>
          <p:nvPr>
            <p:ph type="sldNum" sz="quarter" idx="5"/>
          </p:nvPr>
        </p:nvSpPr>
        <p:spPr/>
        <p:txBody>
          <a:bodyPr/>
          <a:lstStyle/>
          <a:p>
            <a:fld id="{A7839206-A81D-4F76-8486-302187992F73}" type="slidenum">
              <a:rPr lang="en-GB" smtClean="0"/>
              <a:t>23</a:t>
            </a:fld>
            <a:endParaRPr lang="en-GB"/>
          </a:p>
        </p:txBody>
      </p:sp>
    </p:spTree>
    <p:extLst>
      <p:ext uri="{BB962C8B-B14F-4D97-AF65-F5344CB8AC3E}">
        <p14:creationId xmlns:p14="http://schemas.microsoft.com/office/powerpoint/2010/main" val="25522379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98E2AF-2F52-7C0B-99AA-29DE1D961D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790C9F-F3CC-1615-4159-BB069BC41F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D33F19-031C-E26C-F19C-58CE75C77CFA}"/>
              </a:ext>
            </a:extLst>
          </p:cNvPr>
          <p:cNvSpPr>
            <a:spLocks noGrp="1"/>
          </p:cNvSpPr>
          <p:nvPr>
            <p:ph type="body" idx="1"/>
          </p:nvPr>
        </p:nvSpPr>
        <p:spPr/>
        <p:txBody>
          <a:bodyPr/>
          <a:lstStyle/>
          <a:p>
            <a:r>
              <a:rPr lang="en-US" dirty="0"/>
              <a:t>Run through the whole automation of the script, Don’t forget to explain queueing of jobs with for example Azure DevOps 10 (82) </a:t>
            </a:r>
          </a:p>
        </p:txBody>
      </p:sp>
      <p:sp>
        <p:nvSpPr>
          <p:cNvPr id="4" name="Slide Number Placeholder 3">
            <a:extLst>
              <a:ext uri="{FF2B5EF4-FFF2-40B4-BE49-F238E27FC236}">
                <a16:creationId xmlns:a16="http://schemas.microsoft.com/office/drawing/2014/main" id="{FCC8D8FC-38D4-5AFC-15AD-DF521135830B}"/>
              </a:ext>
            </a:extLst>
          </p:cNvPr>
          <p:cNvSpPr>
            <a:spLocks noGrp="1"/>
          </p:cNvSpPr>
          <p:nvPr>
            <p:ph type="sldNum" sz="quarter" idx="5"/>
          </p:nvPr>
        </p:nvSpPr>
        <p:spPr/>
        <p:txBody>
          <a:bodyPr/>
          <a:lstStyle/>
          <a:p>
            <a:fld id="{A7839206-A81D-4F76-8486-302187992F73}" type="slidenum">
              <a:rPr lang="en-GB" smtClean="0"/>
              <a:t>24</a:t>
            </a:fld>
            <a:endParaRPr lang="en-GB"/>
          </a:p>
        </p:txBody>
      </p:sp>
    </p:spTree>
    <p:extLst>
      <p:ext uri="{BB962C8B-B14F-4D97-AF65-F5344CB8AC3E}">
        <p14:creationId xmlns:p14="http://schemas.microsoft.com/office/powerpoint/2010/main" val="39519040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356A4-4A02-2AB7-6E43-04A7D49E82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8D5E0D-B54F-3EB8-4B8E-418583C9EF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022E56-E228-3B2F-7734-6B03F6137E4E}"/>
              </a:ext>
            </a:extLst>
          </p:cNvPr>
          <p:cNvSpPr>
            <a:spLocks noGrp="1"/>
          </p:cNvSpPr>
          <p:nvPr>
            <p:ph type="body" idx="1"/>
          </p:nvPr>
        </p:nvSpPr>
        <p:spPr/>
        <p:txBody>
          <a:bodyPr/>
          <a:lstStyle/>
          <a:p>
            <a:r>
              <a:rPr lang="en-US" dirty="0"/>
              <a:t>Explain HA/non-HA and using it for costs 3 (85)</a:t>
            </a:r>
          </a:p>
        </p:txBody>
      </p:sp>
      <p:sp>
        <p:nvSpPr>
          <p:cNvPr id="4" name="Slide Number Placeholder 3">
            <a:extLst>
              <a:ext uri="{FF2B5EF4-FFF2-40B4-BE49-F238E27FC236}">
                <a16:creationId xmlns:a16="http://schemas.microsoft.com/office/drawing/2014/main" id="{F9DD7EED-D8B5-1E2F-E974-7A72C2850AD8}"/>
              </a:ext>
            </a:extLst>
          </p:cNvPr>
          <p:cNvSpPr>
            <a:spLocks noGrp="1"/>
          </p:cNvSpPr>
          <p:nvPr>
            <p:ph type="sldNum" sz="quarter" idx="5"/>
          </p:nvPr>
        </p:nvSpPr>
        <p:spPr/>
        <p:txBody>
          <a:bodyPr/>
          <a:lstStyle/>
          <a:p>
            <a:fld id="{A7839206-A81D-4F76-8486-302187992F73}" type="slidenum">
              <a:rPr lang="en-GB" smtClean="0"/>
              <a:t>25</a:t>
            </a:fld>
            <a:endParaRPr lang="en-GB"/>
          </a:p>
        </p:txBody>
      </p:sp>
    </p:spTree>
    <p:extLst>
      <p:ext uri="{BB962C8B-B14F-4D97-AF65-F5344CB8AC3E}">
        <p14:creationId xmlns:p14="http://schemas.microsoft.com/office/powerpoint/2010/main" val="21068471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4F26AA-CC55-B60C-7D0B-7F248AFAFA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0FEF96-CDF9-BB34-56F7-C43F351FE2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67397E-56A4-6C42-EE0F-AA08FE119FE3}"/>
              </a:ext>
            </a:extLst>
          </p:cNvPr>
          <p:cNvSpPr>
            <a:spLocks noGrp="1"/>
          </p:cNvSpPr>
          <p:nvPr>
            <p:ph type="body" idx="1"/>
          </p:nvPr>
        </p:nvSpPr>
        <p:spPr/>
        <p:txBody>
          <a:bodyPr/>
          <a:lstStyle/>
          <a:p>
            <a:r>
              <a:rPr lang="en-US" dirty="0"/>
              <a:t>Explain future ideas 5 (90)</a:t>
            </a:r>
          </a:p>
        </p:txBody>
      </p:sp>
      <p:sp>
        <p:nvSpPr>
          <p:cNvPr id="4" name="Slide Number Placeholder 3">
            <a:extLst>
              <a:ext uri="{FF2B5EF4-FFF2-40B4-BE49-F238E27FC236}">
                <a16:creationId xmlns:a16="http://schemas.microsoft.com/office/drawing/2014/main" id="{98007EA2-A603-E5BD-62E4-F1C0EEE601F9}"/>
              </a:ext>
            </a:extLst>
          </p:cNvPr>
          <p:cNvSpPr>
            <a:spLocks noGrp="1"/>
          </p:cNvSpPr>
          <p:nvPr>
            <p:ph type="sldNum" sz="quarter" idx="5"/>
          </p:nvPr>
        </p:nvSpPr>
        <p:spPr/>
        <p:txBody>
          <a:bodyPr/>
          <a:lstStyle/>
          <a:p>
            <a:fld id="{A7839206-A81D-4F76-8486-302187992F73}" type="slidenum">
              <a:rPr lang="en-GB" smtClean="0"/>
              <a:t>26</a:t>
            </a:fld>
            <a:endParaRPr lang="en-GB"/>
          </a:p>
        </p:txBody>
      </p:sp>
    </p:spTree>
    <p:extLst>
      <p:ext uri="{BB962C8B-B14F-4D97-AF65-F5344CB8AC3E}">
        <p14:creationId xmlns:p14="http://schemas.microsoft.com/office/powerpoint/2010/main" val="610673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Small intro 2 (2)</a:t>
            </a:r>
          </a:p>
        </p:txBody>
      </p:sp>
      <p:sp>
        <p:nvSpPr>
          <p:cNvPr id="4" name="Slide Number Placeholder 3"/>
          <p:cNvSpPr>
            <a:spLocks noGrp="1"/>
          </p:cNvSpPr>
          <p:nvPr>
            <p:ph type="sldNum" sz="quarter" idx="5"/>
          </p:nvPr>
        </p:nvSpPr>
        <p:spPr/>
        <p:txBody>
          <a:bodyPr/>
          <a:lstStyle/>
          <a:p>
            <a:fld id="{A7839206-A81D-4F76-8486-302187992F73}" type="slidenum">
              <a:rPr lang="en-GB" smtClean="0"/>
              <a:t>8</a:t>
            </a:fld>
            <a:endParaRPr lang="en-GB"/>
          </a:p>
        </p:txBody>
      </p:sp>
    </p:spTree>
    <p:extLst>
      <p:ext uri="{BB962C8B-B14F-4D97-AF65-F5344CB8AC3E}">
        <p14:creationId xmlns:p14="http://schemas.microsoft.com/office/powerpoint/2010/main" val="1297289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Small outline of talk and explanation I offer suggestions here and hope the community will help. 3 (5)</a:t>
            </a:r>
          </a:p>
        </p:txBody>
      </p:sp>
      <p:sp>
        <p:nvSpPr>
          <p:cNvPr id="4" name="Slide Number Placeholder 3"/>
          <p:cNvSpPr>
            <a:spLocks noGrp="1"/>
          </p:cNvSpPr>
          <p:nvPr>
            <p:ph type="sldNum" sz="quarter" idx="5"/>
          </p:nvPr>
        </p:nvSpPr>
        <p:spPr/>
        <p:txBody>
          <a:bodyPr/>
          <a:lstStyle/>
          <a:p>
            <a:fld id="{A7839206-A81D-4F76-8486-302187992F73}" type="slidenum">
              <a:rPr lang="en-GB" smtClean="0"/>
              <a:t>9</a:t>
            </a:fld>
            <a:endParaRPr lang="en-GB"/>
          </a:p>
        </p:txBody>
      </p:sp>
    </p:spTree>
    <p:extLst>
      <p:ext uri="{BB962C8B-B14F-4D97-AF65-F5344CB8AC3E}">
        <p14:creationId xmlns:p14="http://schemas.microsoft.com/office/powerpoint/2010/main" val="2418887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Explanation that sustainability is more then just carbon emissions 3 (8)</a:t>
            </a:r>
          </a:p>
        </p:txBody>
      </p:sp>
      <p:sp>
        <p:nvSpPr>
          <p:cNvPr id="4" name="Slide Number Placeholder 3"/>
          <p:cNvSpPr>
            <a:spLocks noGrp="1"/>
          </p:cNvSpPr>
          <p:nvPr>
            <p:ph type="sldNum" sz="quarter" idx="5"/>
          </p:nvPr>
        </p:nvSpPr>
        <p:spPr/>
        <p:txBody>
          <a:bodyPr/>
          <a:lstStyle/>
          <a:p>
            <a:fld id="{A7839206-A81D-4F76-8486-302187992F73}" type="slidenum">
              <a:rPr lang="en-GB" smtClean="0"/>
              <a:t>10</a:t>
            </a:fld>
            <a:endParaRPr lang="en-GB"/>
          </a:p>
        </p:txBody>
      </p:sp>
    </p:spTree>
    <p:extLst>
      <p:ext uri="{BB962C8B-B14F-4D97-AF65-F5344CB8AC3E}">
        <p14:creationId xmlns:p14="http://schemas.microsoft.com/office/powerpoint/2010/main" val="3865067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impact of IT to climate, hard sell as it doesn’t make money.</a:t>
            </a:r>
            <a:br>
              <a:rPr lang="en-US" dirty="0"/>
            </a:br>
            <a:r>
              <a:rPr lang="en-US" dirty="0"/>
              <a:t>CSRD will become an issue soon(</a:t>
            </a:r>
            <a:r>
              <a:rPr lang="en-US" dirty="0" err="1"/>
              <a:t>ish</a:t>
            </a:r>
            <a:r>
              <a:rPr lang="en-US" dirty="0"/>
              <a:t>) and carbon offsets are a market so they will only rise in price. 4 (12)</a:t>
            </a:r>
          </a:p>
        </p:txBody>
      </p:sp>
      <p:sp>
        <p:nvSpPr>
          <p:cNvPr id="4" name="Slide Number Placeholder 3"/>
          <p:cNvSpPr>
            <a:spLocks noGrp="1"/>
          </p:cNvSpPr>
          <p:nvPr>
            <p:ph type="sldNum" sz="quarter" idx="5"/>
          </p:nvPr>
        </p:nvSpPr>
        <p:spPr/>
        <p:txBody>
          <a:bodyPr/>
          <a:lstStyle/>
          <a:p>
            <a:fld id="{A7839206-A81D-4F76-8486-302187992F73}" type="slidenum">
              <a:rPr lang="en-GB" smtClean="0"/>
              <a:t>11</a:t>
            </a:fld>
            <a:endParaRPr lang="en-GB"/>
          </a:p>
        </p:txBody>
      </p:sp>
    </p:spTree>
    <p:extLst>
      <p:ext uri="{BB962C8B-B14F-4D97-AF65-F5344CB8AC3E}">
        <p14:creationId xmlns:p14="http://schemas.microsoft.com/office/powerpoint/2010/main" val="32979270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6.png"/><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17" Type="http://schemas.openxmlformats.org/officeDocument/2006/relationships/image" Target="../media/image5.png"/><Relationship Id="rId2" Type="http://schemas.openxmlformats.org/officeDocument/2006/relationships/slideLayout" Target="../slideLayouts/slideLayout8.xml"/><Relationship Id="rId16"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4.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7.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5" name="Image 4" descr="Une image contenant Police, Graphique, graphisme, capture d’écran&#10;&#10;Description générée automatiquement">
            <a:extLst>
              <a:ext uri="{FF2B5EF4-FFF2-40B4-BE49-F238E27FC236}">
                <a16:creationId xmlns:a16="http://schemas.microsoft.com/office/drawing/2014/main" id="{4BAF5A96-834B-D12C-CB6C-63FE02477529}"/>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08900" y="6138849"/>
            <a:ext cx="2720050" cy="52828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duotone>
              <a:prstClr val="black"/>
              <a:schemeClr val="accent1">
                <a:lumMod val="60000"/>
                <a:lumOff val="40000"/>
                <a:tint val="45000"/>
                <a:satMod val="400000"/>
              </a:schemeClr>
            </a:duotone>
            <a:alphaModFix amt="50000"/>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@AutoSysOps</a:t>
            </a:r>
          </a:p>
        </p:txBody>
      </p:sp>
      <p:pic>
        <p:nvPicPr>
          <p:cNvPr id="2" name="Image 1" descr="Une image contenant capture d’écran, ligne, Graphique, Bleu électrique&#10;&#10;Description générée automatiquement">
            <a:extLst>
              <a:ext uri="{FF2B5EF4-FFF2-40B4-BE49-F238E27FC236}">
                <a16:creationId xmlns:a16="http://schemas.microsoft.com/office/drawing/2014/main" id="{EC42AD5F-B6B5-8DD5-EE15-B684945B572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pic>
        <p:nvPicPr>
          <p:cNvPr id="1026" name="Picture 2" descr="Bluesky logo PNG With Transparent Background">
            <a:extLst>
              <a:ext uri="{FF2B5EF4-FFF2-40B4-BE49-F238E27FC236}">
                <a16:creationId xmlns:a16="http://schemas.microsoft.com/office/drawing/2014/main" id="{49D3E4E8-E612-4AD6-892B-B9841EC40E36}"/>
              </a:ext>
            </a:extLst>
          </p:cNvPr>
          <p:cNvPicPr>
            <a:picLocks noChangeAspect="1" noChangeArrowheads="1"/>
          </p:cNvPicPr>
          <p:nvPr userDrawn="1"/>
        </p:nvPicPr>
        <p:blipFill>
          <a:blip r:embed="rId5">
            <a:duotone>
              <a:prstClr val="black"/>
              <a:schemeClr val="accent1">
                <a:lumMod val="60000"/>
                <a:lumOff val="40000"/>
                <a:tint val="45000"/>
                <a:satMod val="400000"/>
              </a:schemeClr>
            </a:duotone>
            <a:alphaModFix amt="50000"/>
            <a:extLst>
              <a:ext uri="{28A0092B-C50C-407E-A947-70E740481C1C}">
                <a14:useLocalDpi xmlns:a14="http://schemas.microsoft.com/office/drawing/2010/main" val="0"/>
              </a:ext>
            </a:extLst>
          </a:blip>
          <a:srcRect/>
          <a:stretch>
            <a:fillRect/>
          </a:stretch>
        </p:blipFill>
        <p:spPr bwMode="auto">
          <a:xfrm>
            <a:off x="3676479" y="6287251"/>
            <a:ext cx="455361" cy="455361"/>
          </a:xfrm>
          <a:prstGeom prst="rect">
            <a:avLst/>
          </a:prstGeom>
          <a:noFill/>
          <a:extLst>
            <a:ext uri="{909E8E84-426E-40DD-AFC4-6F175D3DCCD1}">
              <a14:hiddenFill xmlns:a14="http://schemas.microsoft.com/office/drawing/2010/main">
                <a:solidFill>
                  <a:srgbClr val="FFFFFF"/>
                </a:solidFill>
              </a14:hiddenFill>
            </a:ext>
          </a:extLst>
        </p:spPr>
      </p:pic>
      <p:sp>
        <p:nvSpPr>
          <p:cNvPr id="3" name="Espace réservé du numéro de diapositive 5">
            <a:extLst>
              <a:ext uri="{FF2B5EF4-FFF2-40B4-BE49-F238E27FC236}">
                <a16:creationId xmlns:a16="http://schemas.microsoft.com/office/drawing/2014/main" id="{10E7356B-302E-B706-527C-612F292D2663}"/>
              </a:ext>
            </a:extLst>
          </p:cNvPr>
          <p:cNvSpPr txBox="1">
            <a:spLocks/>
          </p:cNvSpPr>
          <p:nvPr userDrawn="1"/>
        </p:nvSpPr>
        <p:spPr>
          <a:xfrm>
            <a:off x="4131840" y="6332370"/>
            <a:ext cx="3107159"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@autosysops.bsky.social‬</a:t>
            </a:r>
          </a:p>
        </p:txBody>
      </p:sp>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Espace réservé du numéro de diapositive 5">
            <a:extLst>
              <a:ext uri="{FF2B5EF4-FFF2-40B4-BE49-F238E27FC236}">
                <a16:creationId xmlns:a16="http://schemas.microsoft.com/office/drawing/2014/main" id="{6122872C-58E4-4D8E-43AD-82C6D51A6C2A}"/>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@AutoSysOps</a:t>
            </a:r>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11" name="Image 10" descr="Une image contenant capture d’écran, ligne, Graphique, Bleu électrique&#10;&#10;Description générée automatiquement">
            <a:extLst>
              <a:ext uri="{FF2B5EF4-FFF2-40B4-BE49-F238E27FC236}">
                <a16:creationId xmlns:a16="http://schemas.microsoft.com/office/drawing/2014/main" id="{8F580B04-0A71-F403-17DA-BF3F734827E2}"/>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pic>
        <p:nvPicPr>
          <p:cNvPr id="5" name="Image 4" descr="Une image contenant Police, Graphique, graphisme, capture d’écran&#10;&#10;Description générée automatiquement">
            <a:extLst>
              <a:ext uri="{FF2B5EF4-FFF2-40B4-BE49-F238E27FC236}">
                <a16:creationId xmlns:a16="http://schemas.microsoft.com/office/drawing/2014/main" id="{BEDCEE56-1BA9-8210-7BDF-2455F87929E9}"/>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10799716" y="1147469"/>
            <a:ext cx="1169451" cy="227129"/>
          </a:xfrm>
          <a:prstGeom prst="rect">
            <a:avLst/>
          </a:prstGeom>
        </p:spPr>
      </p:pic>
      <p:sp>
        <p:nvSpPr>
          <p:cNvPr id="6" name="Espace réservé du numéro de diapositive 5">
            <a:extLst>
              <a:ext uri="{FF2B5EF4-FFF2-40B4-BE49-F238E27FC236}">
                <a16:creationId xmlns:a16="http://schemas.microsoft.com/office/drawing/2014/main" id="{C56D918F-0FA8-15A7-B597-FF43910D3DD0}"/>
              </a:ext>
            </a:extLst>
          </p:cNvPr>
          <p:cNvSpPr txBox="1">
            <a:spLocks/>
          </p:cNvSpPr>
          <p:nvPr userDrawn="1"/>
        </p:nvSpPr>
        <p:spPr>
          <a:xfrm>
            <a:off x="4131840" y="6332370"/>
            <a:ext cx="3107159"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@autosysops.bsky.social‬</a:t>
            </a:r>
          </a:p>
        </p:txBody>
      </p:sp>
      <p:pic>
        <p:nvPicPr>
          <p:cNvPr id="9" name="Picture 2" descr="Bluesky logo PNG With Transparent Background">
            <a:extLst>
              <a:ext uri="{FF2B5EF4-FFF2-40B4-BE49-F238E27FC236}">
                <a16:creationId xmlns:a16="http://schemas.microsoft.com/office/drawing/2014/main" id="{CC76C976-3BC7-18D1-2F4B-351DD67C8A2D}"/>
              </a:ext>
            </a:extLst>
          </p:cNvPr>
          <p:cNvPicPr>
            <a:picLocks noChangeAspect="1" noChangeArrowheads="1"/>
          </p:cNvPicPr>
          <p:nvPr userDrawn="1"/>
        </p:nvPicPr>
        <p:blipFill>
          <a:blip r:embed="rId17">
            <a:duotone>
              <a:prstClr val="black"/>
              <a:schemeClr val="accent1">
                <a:lumMod val="60000"/>
                <a:lumOff val="40000"/>
                <a:tint val="45000"/>
                <a:satMod val="400000"/>
              </a:schemeClr>
            </a:duotone>
            <a:alphaModFix amt="50000"/>
            <a:extLst>
              <a:ext uri="{28A0092B-C50C-407E-A947-70E740481C1C}">
                <a14:useLocalDpi xmlns:a14="http://schemas.microsoft.com/office/drawing/2010/main" val="0"/>
              </a:ext>
            </a:extLst>
          </a:blip>
          <a:srcRect/>
          <a:stretch>
            <a:fillRect/>
          </a:stretch>
        </p:blipFill>
        <p:spPr bwMode="auto">
          <a:xfrm>
            <a:off x="3676479" y="6287251"/>
            <a:ext cx="455361" cy="455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www.carbondi.com/"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6" Type="http://schemas.openxmlformats.org/officeDocument/2006/relationships/hyperlink" Target="https://transparency.entsoe.eu/" TargetMode="External"/><Relationship Id="rId5" Type="http://schemas.openxmlformats.org/officeDocument/2006/relationships/hyperlink" Target="http://www.cloudcarbonfootprint.org/" TargetMode="External"/><Relationship Id="rId4" Type="http://schemas.openxmlformats.org/officeDocument/2006/relationships/hyperlink" Target="http://www.electricitymaps.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https://documenter.getpostman.com/view/7009892/2s93JtP3F6" TargetMode="External"/><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hyperlink" Target="https://learn.microsoft.com/en-us/azure/load-balancer/cross-region-overview" TargetMode="External"/><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626605"/>
          </a:xfrm>
          <a:prstGeom prst="rect">
            <a:avLst/>
          </a:prstGeom>
          <a:noFill/>
        </p:spPr>
        <p:txBody>
          <a:bodyPr wrap="square" rtlCol="0">
            <a:spAutoFit/>
          </a:bodyPr>
          <a:lstStyle/>
          <a:p>
            <a:pPr>
              <a:lnSpc>
                <a:spcPct val="110000"/>
              </a:lnSpc>
            </a:pPr>
            <a:r>
              <a:rPr lang="en-US" sz="1600" dirty="0"/>
              <a:t>Dear Speaker, we are thrilled and honored to have you with us in Malmö in 2025.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Clr>
                <a:srgbClr val="C00000"/>
              </a:buClr>
              <a:buFont typeface="Arial" panose="020B0604020202020204" pitchFamily="34" charset="0"/>
              <a:buChar char="•"/>
            </a:pPr>
            <a:r>
              <a:rPr lang="en-US" sz="1600" dirty="0"/>
              <a:t>Disable </a:t>
            </a:r>
            <a:r>
              <a:rPr lang="en-US" sz="1600"/>
              <a:t>the ‘Night Light Mode’</a:t>
            </a:r>
            <a:endParaRPr lang="en-US" sz="1600" dirty="0"/>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942963-B96C-3BA6-0BE0-F06815E67E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625413-EF66-CE60-34E9-6988443E3010}"/>
              </a:ext>
            </a:extLst>
          </p:cNvPr>
          <p:cNvSpPr>
            <a:spLocks noGrp="1"/>
          </p:cNvSpPr>
          <p:nvPr>
            <p:ph type="title"/>
          </p:nvPr>
        </p:nvSpPr>
        <p:spPr/>
        <p:txBody>
          <a:bodyPr/>
          <a:lstStyle/>
          <a:p>
            <a:r>
              <a:rPr lang="en-GB" dirty="0"/>
              <a:t>Sustainability?</a:t>
            </a:r>
          </a:p>
        </p:txBody>
      </p:sp>
      <p:sp>
        <p:nvSpPr>
          <p:cNvPr id="5" name="Content Placeholder 4">
            <a:extLst>
              <a:ext uri="{FF2B5EF4-FFF2-40B4-BE49-F238E27FC236}">
                <a16:creationId xmlns:a16="http://schemas.microsoft.com/office/drawing/2014/main" id="{8F4BA47A-95E9-8DB6-92BC-59D85689CD6B}"/>
              </a:ext>
            </a:extLst>
          </p:cNvPr>
          <p:cNvSpPr>
            <a:spLocks noGrp="1"/>
          </p:cNvSpPr>
          <p:nvPr>
            <p:ph idx="1"/>
          </p:nvPr>
        </p:nvSpPr>
        <p:spPr/>
        <p:txBody>
          <a:bodyPr/>
          <a:lstStyle/>
          <a:p>
            <a:r>
              <a:rPr lang="en-US" dirty="0"/>
              <a:t>Many areas to improve</a:t>
            </a:r>
          </a:p>
          <a:p>
            <a:r>
              <a:rPr lang="en-US" dirty="0"/>
              <a:t>Long journey still</a:t>
            </a:r>
          </a:p>
          <a:p>
            <a:r>
              <a:rPr lang="en-US" dirty="0"/>
              <a:t>Look for opportunities</a:t>
            </a:r>
          </a:p>
        </p:txBody>
      </p:sp>
      <p:pic>
        <p:nvPicPr>
          <p:cNvPr id="2050" name="Picture 2" descr="3 The UN 17 Sustainable Development Goals (SDGs), implemented by all ...">
            <a:extLst>
              <a:ext uri="{FF2B5EF4-FFF2-40B4-BE49-F238E27FC236}">
                <a16:creationId xmlns:a16="http://schemas.microsoft.com/office/drawing/2014/main" id="{80AA49F3-72DD-7471-E1B7-71745B2E8A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829" y="1690688"/>
            <a:ext cx="5115953" cy="409878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BC71120-1526-07F9-4AB0-8E74AD9A8DAB}"/>
              </a:ext>
            </a:extLst>
          </p:cNvPr>
          <p:cNvSpPr txBox="1"/>
          <p:nvPr/>
        </p:nvSpPr>
        <p:spPr>
          <a:xfrm>
            <a:off x="6774873" y="5832764"/>
            <a:ext cx="5015345" cy="461665"/>
          </a:xfrm>
          <a:prstGeom prst="rect">
            <a:avLst/>
          </a:prstGeom>
          <a:noFill/>
        </p:spPr>
        <p:txBody>
          <a:bodyPr wrap="square" rtlCol="0">
            <a:spAutoFit/>
          </a:bodyPr>
          <a:lstStyle/>
          <a:p>
            <a:r>
              <a:rPr lang="en-US" sz="2400" b="1" dirty="0"/>
              <a:t>https://sdgs.un.org/goals</a:t>
            </a:r>
          </a:p>
        </p:txBody>
      </p:sp>
    </p:spTree>
    <p:extLst>
      <p:ext uri="{BB962C8B-B14F-4D97-AF65-F5344CB8AC3E}">
        <p14:creationId xmlns:p14="http://schemas.microsoft.com/office/powerpoint/2010/main" val="5311172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0D9EF2-BEE2-827C-18E3-3B3F52E8A5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7D37FA-7C69-0456-BD8F-79E7DBA650EB}"/>
              </a:ext>
            </a:extLst>
          </p:cNvPr>
          <p:cNvSpPr>
            <a:spLocks noGrp="1"/>
          </p:cNvSpPr>
          <p:nvPr>
            <p:ph type="title"/>
          </p:nvPr>
        </p:nvSpPr>
        <p:spPr/>
        <p:txBody>
          <a:bodyPr/>
          <a:lstStyle/>
          <a:p>
            <a:r>
              <a:rPr lang="en-GB" dirty="0"/>
              <a:t>Why sustainability?</a:t>
            </a:r>
          </a:p>
        </p:txBody>
      </p:sp>
      <p:sp>
        <p:nvSpPr>
          <p:cNvPr id="5" name="Content Placeholder 4">
            <a:extLst>
              <a:ext uri="{FF2B5EF4-FFF2-40B4-BE49-F238E27FC236}">
                <a16:creationId xmlns:a16="http://schemas.microsoft.com/office/drawing/2014/main" id="{76523E5C-9CF8-AEC2-6A74-736317646C29}"/>
              </a:ext>
            </a:extLst>
          </p:cNvPr>
          <p:cNvSpPr>
            <a:spLocks noGrp="1"/>
          </p:cNvSpPr>
          <p:nvPr>
            <p:ph idx="1"/>
          </p:nvPr>
        </p:nvSpPr>
        <p:spPr/>
        <p:txBody>
          <a:bodyPr/>
          <a:lstStyle/>
          <a:p>
            <a:r>
              <a:rPr lang="en-US" dirty="0"/>
              <a:t>Climate is impacted by emissions</a:t>
            </a:r>
          </a:p>
          <a:p>
            <a:r>
              <a:rPr lang="en-US" dirty="0"/>
              <a:t>IT is a significant factor</a:t>
            </a:r>
          </a:p>
          <a:p>
            <a:r>
              <a:rPr lang="en-US" dirty="0"/>
              <a:t>Hard to sell to corporate</a:t>
            </a:r>
          </a:p>
          <a:p>
            <a:r>
              <a:rPr lang="en-US" dirty="0"/>
              <a:t>Corporate Sustainability </a:t>
            </a:r>
            <a:br>
              <a:rPr lang="en-US" dirty="0"/>
            </a:br>
            <a:r>
              <a:rPr lang="en-US" dirty="0"/>
              <a:t>Reporting Directive (CSRD)</a:t>
            </a:r>
          </a:p>
          <a:p>
            <a:r>
              <a:rPr lang="en-US" dirty="0"/>
              <a:t>Carbon offsets are a market</a:t>
            </a:r>
            <a:br>
              <a:rPr lang="en-US" dirty="0"/>
            </a:br>
            <a:r>
              <a:rPr lang="en-US" dirty="0"/>
              <a:t>so, with rising demand ….</a:t>
            </a:r>
          </a:p>
          <a:p>
            <a:endParaRPr lang="en-US" dirty="0"/>
          </a:p>
        </p:txBody>
      </p:sp>
      <p:pic>
        <p:nvPicPr>
          <p:cNvPr id="7" name="Picture 6">
            <a:extLst>
              <a:ext uri="{FF2B5EF4-FFF2-40B4-BE49-F238E27FC236}">
                <a16:creationId xmlns:a16="http://schemas.microsoft.com/office/drawing/2014/main" id="{DA0B172B-BA76-7B73-AC82-9E35785331E4}"/>
              </a:ext>
            </a:extLst>
          </p:cNvPr>
          <p:cNvPicPr>
            <a:picLocks noChangeAspect="1"/>
          </p:cNvPicPr>
          <p:nvPr/>
        </p:nvPicPr>
        <p:blipFill>
          <a:blip r:embed="rId3"/>
          <a:stretch>
            <a:fillRect/>
          </a:stretch>
        </p:blipFill>
        <p:spPr>
          <a:xfrm rot="21008043">
            <a:off x="6906923" y="1286204"/>
            <a:ext cx="5167312" cy="516731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93167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8AF594-377E-90E6-6B08-4E21D4FB60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47A9EA-8848-89A4-B62B-92090CBBAC18}"/>
              </a:ext>
            </a:extLst>
          </p:cNvPr>
          <p:cNvSpPr>
            <a:spLocks noGrp="1"/>
          </p:cNvSpPr>
          <p:nvPr>
            <p:ph type="title"/>
          </p:nvPr>
        </p:nvSpPr>
        <p:spPr/>
        <p:txBody>
          <a:bodyPr/>
          <a:lstStyle/>
          <a:p>
            <a:r>
              <a:rPr lang="en-GB" dirty="0"/>
              <a:t>Sustainable Code</a:t>
            </a:r>
          </a:p>
        </p:txBody>
      </p:sp>
      <p:sp>
        <p:nvSpPr>
          <p:cNvPr id="5" name="Content Placeholder 4">
            <a:extLst>
              <a:ext uri="{FF2B5EF4-FFF2-40B4-BE49-F238E27FC236}">
                <a16:creationId xmlns:a16="http://schemas.microsoft.com/office/drawing/2014/main" id="{8F0EF610-43FD-81BF-691F-383D95213C73}"/>
              </a:ext>
            </a:extLst>
          </p:cNvPr>
          <p:cNvSpPr>
            <a:spLocks noGrp="1"/>
          </p:cNvSpPr>
          <p:nvPr>
            <p:ph idx="1"/>
          </p:nvPr>
        </p:nvSpPr>
        <p:spPr/>
        <p:txBody>
          <a:bodyPr/>
          <a:lstStyle/>
          <a:p>
            <a:r>
              <a:rPr lang="en-US" dirty="0"/>
              <a:t>CPU cycles spend energy, so limit them.</a:t>
            </a:r>
          </a:p>
        </p:txBody>
      </p:sp>
    </p:spTree>
    <p:extLst>
      <p:ext uri="{BB962C8B-B14F-4D97-AF65-F5344CB8AC3E}">
        <p14:creationId xmlns:p14="http://schemas.microsoft.com/office/powerpoint/2010/main" val="431630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3"/>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259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32871-CB92-00B6-DEDB-4C1C5586BD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E08253-0209-EAA8-5F2F-7DCB9B25A9A6}"/>
              </a:ext>
            </a:extLst>
          </p:cNvPr>
          <p:cNvSpPr>
            <a:spLocks noGrp="1"/>
          </p:cNvSpPr>
          <p:nvPr>
            <p:ph type="title"/>
          </p:nvPr>
        </p:nvSpPr>
        <p:spPr/>
        <p:txBody>
          <a:bodyPr/>
          <a:lstStyle/>
          <a:p>
            <a:r>
              <a:rPr lang="en-GB" dirty="0"/>
              <a:t>Sustainable Code</a:t>
            </a:r>
          </a:p>
        </p:txBody>
      </p:sp>
      <p:sp>
        <p:nvSpPr>
          <p:cNvPr id="5" name="Content Placeholder 4">
            <a:extLst>
              <a:ext uri="{FF2B5EF4-FFF2-40B4-BE49-F238E27FC236}">
                <a16:creationId xmlns:a16="http://schemas.microsoft.com/office/drawing/2014/main" id="{3FDC7636-FBC5-C497-1E5F-50BD0E94EE6C}"/>
              </a:ext>
            </a:extLst>
          </p:cNvPr>
          <p:cNvSpPr>
            <a:spLocks noGrp="1"/>
          </p:cNvSpPr>
          <p:nvPr>
            <p:ph idx="1"/>
          </p:nvPr>
        </p:nvSpPr>
        <p:spPr/>
        <p:txBody>
          <a:bodyPr/>
          <a:lstStyle/>
          <a:p>
            <a:r>
              <a:rPr lang="en-US" b="1" dirty="0"/>
              <a:t>CPU cycles spend energy, so limit them.</a:t>
            </a:r>
          </a:p>
          <a:p>
            <a:r>
              <a:rPr lang="en-US" dirty="0"/>
              <a:t>Check your loops and end them when done.</a:t>
            </a:r>
          </a:p>
          <a:p>
            <a:r>
              <a:rPr lang="en-US" dirty="0"/>
              <a:t>Use batching when passing items to heavy processes</a:t>
            </a:r>
          </a:p>
          <a:p>
            <a:r>
              <a:rPr lang="en-US" dirty="0"/>
              <a:t>Be careful with your API calls</a:t>
            </a:r>
          </a:p>
          <a:p>
            <a:r>
              <a:rPr lang="en-US" dirty="0"/>
              <a:t>Implement Caching options</a:t>
            </a:r>
          </a:p>
          <a:p>
            <a:r>
              <a:rPr lang="en-US" dirty="0"/>
              <a:t>Use tools like profiler to improve your code</a:t>
            </a:r>
          </a:p>
        </p:txBody>
      </p:sp>
    </p:spTree>
    <p:extLst>
      <p:ext uri="{BB962C8B-B14F-4D97-AF65-F5344CB8AC3E}">
        <p14:creationId xmlns:p14="http://schemas.microsoft.com/office/powerpoint/2010/main" val="727491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5F7FB5-D85A-4F87-DE1A-3C01403BAC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2EC530-6EA5-A6CD-19AE-0FB1891019BA}"/>
              </a:ext>
            </a:extLst>
          </p:cNvPr>
          <p:cNvSpPr>
            <a:spLocks noGrp="1"/>
          </p:cNvSpPr>
          <p:nvPr>
            <p:ph type="title"/>
          </p:nvPr>
        </p:nvSpPr>
        <p:spPr/>
        <p:txBody>
          <a:bodyPr/>
          <a:lstStyle/>
          <a:p>
            <a:r>
              <a:rPr lang="en-GB" dirty="0"/>
              <a:t>Sustainable Code</a:t>
            </a:r>
          </a:p>
        </p:txBody>
      </p:sp>
      <p:sp>
        <p:nvSpPr>
          <p:cNvPr id="5" name="Content Placeholder 4">
            <a:extLst>
              <a:ext uri="{FF2B5EF4-FFF2-40B4-BE49-F238E27FC236}">
                <a16:creationId xmlns:a16="http://schemas.microsoft.com/office/drawing/2014/main" id="{3DF53FFF-2FA8-37C0-77D0-069E91A73452}"/>
              </a:ext>
            </a:extLst>
          </p:cNvPr>
          <p:cNvSpPr>
            <a:spLocks noGrp="1"/>
          </p:cNvSpPr>
          <p:nvPr>
            <p:ph idx="1"/>
          </p:nvPr>
        </p:nvSpPr>
        <p:spPr/>
        <p:txBody>
          <a:bodyPr/>
          <a:lstStyle/>
          <a:p>
            <a:r>
              <a:rPr lang="en-US" b="1" dirty="0"/>
              <a:t>What are you running it on?</a:t>
            </a:r>
          </a:p>
          <a:p>
            <a:r>
              <a:rPr lang="en-US" dirty="0"/>
              <a:t>Always-on infrastructure?</a:t>
            </a:r>
          </a:p>
          <a:p>
            <a:r>
              <a:rPr lang="en-US" dirty="0"/>
              <a:t>Share infrastructure?</a:t>
            </a:r>
          </a:p>
        </p:txBody>
      </p:sp>
    </p:spTree>
    <p:extLst>
      <p:ext uri="{BB962C8B-B14F-4D97-AF65-F5344CB8AC3E}">
        <p14:creationId xmlns:p14="http://schemas.microsoft.com/office/powerpoint/2010/main" val="3769809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14CEC1-C672-FB02-9426-91E780C69E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EEFE67-FF7B-30B8-34E6-5EB48E2199EF}"/>
              </a:ext>
            </a:extLst>
          </p:cNvPr>
          <p:cNvSpPr>
            <a:spLocks noGrp="1"/>
          </p:cNvSpPr>
          <p:nvPr>
            <p:ph type="title"/>
          </p:nvPr>
        </p:nvSpPr>
        <p:spPr/>
        <p:txBody>
          <a:bodyPr/>
          <a:lstStyle/>
          <a:p>
            <a:r>
              <a:rPr lang="en-GB" dirty="0"/>
              <a:t>Data available</a:t>
            </a:r>
          </a:p>
        </p:txBody>
      </p:sp>
      <p:sp>
        <p:nvSpPr>
          <p:cNvPr id="5" name="Content Placeholder 4">
            <a:extLst>
              <a:ext uri="{FF2B5EF4-FFF2-40B4-BE49-F238E27FC236}">
                <a16:creationId xmlns:a16="http://schemas.microsoft.com/office/drawing/2014/main" id="{2DB2BAF8-D81D-5C5E-7B28-2A87F948AC06}"/>
              </a:ext>
            </a:extLst>
          </p:cNvPr>
          <p:cNvSpPr>
            <a:spLocks noGrp="1"/>
          </p:cNvSpPr>
          <p:nvPr>
            <p:ph idx="1"/>
          </p:nvPr>
        </p:nvSpPr>
        <p:spPr>
          <a:xfrm>
            <a:off x="838200" y="1825625"/>
            <a:ext cx="11090564" cy="4351338"/>
          </a:xfrm>
        </p:spPr>
        <p:txBody>
          <a:bodyPr/>
          <a:lstStyle/>
          <a:p>
            <a:r>
              <a:rPr lang="en-US" dirty="0"/>
              <a:t>Carbon Data Initiative (</a:t>
            </a:r>
            <a:r>
              <a:rPr lang="en-US" dirty="0">
                <a:hlinkClick r:id="rId3"/>
              </a:rPr>
              <a:t>www.carbondi.com</a:t>
            </a:r>
            <a:r>
              <a:rPr lang="en-US" dirty="0"/>
              <a:t>)</a:t>
            </a:r>
          </a:p>
          <a:p>
            <a:r>
              <a:rPr lang="en-US" dirty="0"/>
              <a:t>Electricity maps (</a:t>
            </a:r>
            <a:r>
              <a:rPr lang="en-US" dirty="0">
                <a:hlinkClick r:id="rId4"/>
              </a:rPr>
              <a:t>www.electricitymaps.com</a:t>
            </a:r>
            <a:r>
              <a:rPr lang="en-US" dirty="0"/>
              <a:t>) </a:t>
            </a:r>
          </a:p>
          <a:p>
            <a:r>
              <a:rPr lang="en-US" dirty="0"/>
              <a:t>Cloud Carbon Footprint (</a:t>
            </a:r>
            <a:r>
              <a:rPr lang="en-US" dirty="0">
                <a:hlinkClick r:id="rId5"/>
              </a:rPr>
              <a:t>www.cloudcarbonfootprint.org</a:t>
            </a:r>
            <a:r>
              <a:rPr lang="en-US" dirty="0"/>
              <a:t>)</a:t>
            </a:r>
          </a:p>
          <a:p>
            <a:endParaRPr lang="en-US" dirty="0"/>
          </a:p>
          <a:p>
            <a:r>
              <a:rPr lang="en-US" dirty="0" err="1"/>
              <a:t>Entsoe</a:t>
            </a:r>
            <a:r>
              <a:rPr lang="en-US" dirty="0"/>
              <a:t> (</a:t>
            </a:r>
            <a:r>
              <a:rPr lang="en-US" dirty="0">
                <a:hlinkClick r:id="rId6"/>
              </a:rPr>
              <a:t>https://transparency.entsoe.eu</a:t>
            </a:r>
            <a:r>
              <a:rPr lang="en-US" dirty="0"/>
              <a:t>) </a:t>
            </a:r>
          </a:p>
        </p:txBody>
      </p:sp>
    </p:spTree>
    <p:extLst>
      <p:ext uri="{BB962C8B-B14F-4D97-AF65-F5344CB8AC3E}">
        <p14:creationId xmlns:p14="http://schemas.microsoft.com/office/powerpoint/2010/main" val="39687468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A38F35-9087-A3A9-39CD-A50F733513C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1C1C7C9-AC3D-756E-5031-BC6D578B8DB1}"/>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DE4EA1C5-B745-3725-CF80-350269B118A2}"/>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BA7BF695-3F17-6A0C-445D-5836748B3E56}"/>
              </a:ext>
            </a:extLst>
          </p:cNvPr>
          <p:cNvPicPr>
            <a:picLocks noChangeAspect="1"/>
          </p:cNvPicPr>
          <p:nvPr/>
        </p:nvPicPr>
        <p:blipFill>
          <a:blip r:embed="rId3"/>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09110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186244-F983-F1F2-3C78-C583585CE8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8EF08E-AD92-3E7A-1ACE-5E5585E81805}"/>
              </a:ext>
            </a:extLst>
          </p:cNvPr>
          <p:cNvSpPr>
            <a:spLocks noGrp="1"/>
          </p:cNvSpPr>
          <p:nvPr>
            <p:ph type="title"/>
          </p:nvPr>
        </p:nvSpPr>
        <p:spPr/>
        <p:txBody>
          <a:bodyPr/>
          <a:lstStyle/>
          <a:p>
            <a:r>
              <a:rPr lang="en-GB" dirty="0"/>
              <a:t>Data available - </a:t>
            </a:r>
            <a:r>
              <a:rPr lang="en-GB" dirty="0" err="1"/>
              <a:t>Entsoe</a:t>
            </a:r>
            <a:endParaRPr lang="en-GB" dirty="0"/>
          </a:p>
        </p:txBody>
      </p:sp>
      <p:sp>
        <p:nvSpPr>
          <p:cNvPr id="5" name="Content Placeholder 4">
            <a:extLst>
              <a:ext uri="{FF2B5EF4-FFF2-40B4-BE49-F238E27FC236}">
                <a16:creationId xmlns:a16="http://schemas.microsoft.com/office/drawing/2014/main" id="{F7BBF6D0-5B8F-8DEC-F847-EA67A207785A}"/>
              </a:ext>
            </a:extLst>
          </p:cNvPr>
          <p:cNvSpPr>
            <a:spLocks noGrp="1"/>
          </p:cNvSpPr>
          <p:nvPr>
            <p:ph idx="1"/>
          </p:nvPr>
        </p:nvSpPr>
        <p:spPr>
          <a:xfrm>
            <a:off x="838200" y="1825625"/>
            <a:ext cx="11090564" cy="4351338"/>
          </a:xfrm>
        </p:spPr>
        <p:txBody>
          <a:bodyPr>
            <a:normAutofit fontScale="92500" lnSpcReduction="10000"/>
          </a:bodyPr>
          <a:lstStyle/>
          <a:p>
            <a:r>
              <a:rPr lang="en-US" dirty="0"/>
              <a:t>API Keys available (via manual review)</a:t>
            </a:r>
          </a:p>
          <a:p>
            <a:endParaRPr lang="en-US" dirty="0"/>
          </a:p>
          <a:p>
            <a:endParaRPr lang="en-US" dirty="0"/>
          </a:p>
          <a:p>
            <a:endParaRPr lang="en-US" dirty="0"/>
          </a:p>
          <a:p>
            <a:endParaRPr lang="en-US" dirty="0"/>
          </a:p>
          <a:p>
            <a:endParaRPr lang="en-US" dirty="0"/>
          </a:p>
          <a:p>
            <a:endParaRPr lang="en-US" sz="1900" dirty="0"/>
          </a:p>
          <a:p>
            <a:endParaRPr lang="en-US" sz="1900" dirty="0"/>
          </a:p>
          <a:p>
            <a:r>
              <a:rPr lang="en-US" sz="1900" dirty="0"/>
              <a:t>https://transparencyplatform.zendesk.com/hc/en-us/articles/12845911031188-How-to-get-security-token</a:t>
            </a:r>
          </a:p>
        </p:txBody>
      </p:sp>
      <p:pic>
        <p:nvPicPr>
          <p:cNvPr id="4098" name="Picture 2">
            <a:extLst>
              <a:ext uri="{FF2B5EF4-FFF2-40B4-BE49-F238E27FC236}">
                <a16:creationId xmlns:a16="http://schemas.microsoft.com/office/drawing/2014/main" id="{BA470A9C-9929-24C0-7E72-E7658C9D4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889" y="2388178"/>
            <a:ext cx="6548838" cy="3282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74063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48234-DA4D-06CE-85F2-2147522208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F97E99-FAE4-B898-80E7-380FD3917F69}"/>
              </a:ext>
            </a:extLst>
          </p:cNvPr>
          <p:cNvSpPr>
            <a:spLocks noGrp="1"/>
          </p:cNvSpPr>
          <p:nvPr>
            <p:ph type="title"/>
          </p:nvPr>
        </p:nvSpPr>
        <p:spPr/>
        <p:txBody>
          <a:bodyPr/>
          <a:lstStyle/>
          <a:p>
            <a:r>
              <a:rPr lang="en-GB" dirty="0"/>
              <a:t>Data available - </a:t>
            </a:r>
            <a:r>
              <a:rPr lang="en-GB" dirty="0" err="1"/>
              <a:t>Entsoe</a:t>
            </a:r>
            <a:endParaRPr lang="en-GB" dirty="0"/>
          </a:p>
        </p:txBody>
      </p:sp>
      <p:sp>
        <p:nvSpPr>
          <p:cNvPr id="5" name="Content Placeholder 4">
            <a:extLst>
              <a:ext uri="{FF2B5EF4-FFF2-40B4-BE49-F238E27FC236}">
                <a16:creationId xmlns:a16="http://schemas.microsoft.com/office/drawing/2014/main" id="{442CB828-A0E4-2921-AD04-7335B0A857AD}"/>
              </a:ext>
            </a:extLst>
          </p:cNvPr>
          <p:cNvSpPr>
            <a:spLocks noGrp="1"/>
          </p:cNvSpPr>
          <p:nvPr>
            <p:ph idx="1"/>
          </p:nvPr>
        </p:nvSpPr>
        <p:spPr>
          <a:xfrm>
            <a:off x="838200" y="1825625"/>
            <a:ext cx="11090564" cy="4351338"/>
          </a:xfrm>
        </p:spPr>
        <p:txBody>
          <a:bodyPr>
            <a:normAutofit/>
          </a:bodyPr>
          <a:lstStyle/>
          <a:p>
            <a:r>
              <a:rPr lang="en-US" dirty="0"/>
              <a:t>Postman library available</a:t>
            </a:r>
            <a:br>
              <a:rPr lang="en-US" dirty="0"/>
            </a:br>
            <a:r>
              <a:rPr lang="en-US" sz="2800" dirty="0">
                <a:hlinkClick r:id="rId3"/>
              </a:rPr>
              <a:t>https://documenter.getpostman.com/view/7009892/2s93JtP3F6</a:t>
            </a:r>
            <a:endParaRPr lang="en-US" sz="2800" dirty="0"/>
          </a:p>
          <a:p>
            <a:r>
              <a:rPr lang="en-US" dirty="0"/>
              <a:t>Most </a:t>
            </a:r>
            <a:r>
              <a:rPr lang="en-US" dirty="0" err="1"/>
              <a:t>enum</a:t>
            </a:r>
            <a:r>
              <a:rPr lang="en-US" dirty="0"/>
              <a:t> explained</a:t>
            </a:r>
          </a:p>
        </p:txBody>
      </p:sp>
    </p:spTree>
    <p:extLst>
      <p:ext uri="{BB962C8B-B14F-4D97-AF65-F5344CB8AC3E}">
        <p14:creationId xmlns:p14="http://schemas.microsoft.com/office/powerpoint/2010/main" val="325688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Leo Visser</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DE" sz="6000" b="1" dirty="0">
                <a:solidFill>
                  <a:srgbClr val="346296"/>
                </a:solidFill>
                <a:latin typeface="Segoe UI Light" panose="020B0502040204020203" pitchFamily="34" charset="0"/>
                <a:cs typeface="Segoe UI Light" panose="020B0502040204020203" pitchFamily="34" charset="0"/>
              </a:rPr>
              <a:t>N</a:t>
            </a:r>
            <a:r>
              <a:rPr lang="en-US" sz="6000" b="1" dirty="0" err="1">
                <a:solidFill>
                  <a:srgbClr val="346296"/>
                </a:solidFill>
                <a:latin typeface="Segoe UI Light" panose="020B0502040204020203" pitchFamily="34" charset="0"/>
                <a:cs typeface="Segoe UI Light" panose="020B0502040204020203" pitchFamily="34" charset="0"/>
              </a:rPr>
              <a:t>ext</a:t>
            </a:r>
            <a:r>
              <a:rPr lang="en-US" sz="6000" b="1" dirty="0">
                <a:solidFill>
                  <a:srgbClr val="346296"/>
                </a:solidFill>
                <a:latin typeface="Segoe UI Light" panose="020B0502040204020203" pitchFamily="34" charset="0"/>
                <a:cs typeface="Segoe UI Light" panose="020B0502040204020203" pitchFamily="34" charset="0"/>
              </a:rPr>
              <a:t> Up:</a:t>
            </a:r>
            <a:endParaRPr lang="en-DE" sz="6000" b="1" dirty="0">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90D79C-CBC0-11FA-880C-7720E40DB73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7DE06B48-CC20-D51D-01DE-AB27FD44D5EF}"/>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48FC1FEC-1C21-7ED2-5B28-C5C85AEE487D}"/>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DA683F30-CFAC-BBA8-7743-A7EA432A4D6B}"/>
              </a:ext>
            </a:extLst>
          </p:cNvPr>
          <p:cNvPicPr>
            <a:picLocks noChangeAspect="1"/>
          </p:cNvPicPr>
          <p:nvPr/>
        </p:nvPicPr>
        <p:blipFill>
          <a:blip r:embed="rId3"/>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652029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2ED71-8E1B-E900-A53D-6FC5444DECE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28EA35-6628-ADAF-39F4-5DAEB23CBA7B}"/>
              </a:ext>
            </a:extLst>
          </p:cNvPr>
          <p:cNvSpPr>
            <a:spLocks noGrp="1"/>
          </p:cNvSpPr>
          <p:nvPr>
            <p:ph type="title"/>
          </p:nvPr>
        </p:nvSpPr>
        <p:spPr/>
        <p:txBody>
          <a:bodyPr/>
          <a:lstStyle/>
          <a:p>
            <a:r>
              <a:rPr lang="en-GB" dirty="0"/>
              <a:t>Sharing ideas</a:t>
            </a:r>
          </a:p>
        </p:txBody>
      </p:sp>
      <p:sp>
        <p:nvSpPr>
          <p:cNvPr id="5" name="Content Placeholder 4">
            <a:extLst>
              <a:ext uri="{FF2B5EF4-FFF2-40B4-BE49-F238E27FC236}">
                <a16:creationId xmlns:a16="http://schemas.microsoft.com/office/drawing/2014/main" id="{108A65DF-A185-9AF6-ABDD-E623C7270939}"/>
              </a:ext>
            </a:extLst>
          </p:cNvPr>
          <p:cNvSpPr>
            <a:spLocks noGrp="1"/>
          </p:cNvSpPr>
          <p:nvPr>
            <p:ph idx="1"/>
          </p:nvPr>
        </p:nvSpPr>
        <p:spPr>
          <a:xfrm>
            <a:off x="838200" y="1825625"/>
            <a:ext cx="11090564" cy="4351338"/>
          </a:xfrm>
        </p:spPr>
        <p:txBody>
          <a:bodyPr>
            <a:normAutofit/>
          </a:bodyPr>
          <a:lstStyle/>
          <a:p>
            <a:r>
              <a:rPr lang="en-US" dirty="0"/>
              <a:t>Schedule an automation based on green/fossil energy available </a:t>
            </a:r>
          </a:p>
        </p:txBody>
      </p:sp>
    </p:spTree>
    <p:extLst>
      <p:ext uri="{BB962C8B-B14F-4D97-AF65-F5344CB8AC3E}">
        <p14:creationId xmlns:p14="http://schemas.microsoft.com/office/powerpoint/2010/main" val="40278527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7A6ED3-0AC7-266F-E1FC-8C77EFED0C2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10B4DDC-5A82-3858-5B38-831C0001047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C4CB294E-CA5F-4E4A-6CA5-D80291482A74}"/>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1DA42DDE-F25D-2425-C579-580050A8D51A}"/>
              </a:ext>
            </a:extLst>
          </p:cNvPr>
          <p:cNvPicPr>
            <a:picLocks noChangeAspect="1"/>
          </p:cNvPicPr>
          <p:nvPr/>
        </p:nvPicPr>
        <p:blipFill>
          <a:blip r:embed="rId3"/>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8352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0279F-F69E-64C5-D6E3-2744CEC86C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B3F379-935C-6365-CF83-74778CD1F357}"/>
              </a:ext>
            </a:extLst>
          </p:cNvPr>
          <p:cNvSpPr>
            <a:spLocks noGrp="1"/>
          </p:cNvSpPr>
          <p:nvPr>
            <p:ph type="title"/>
          </p:nvPr>
        </p:nvSpPr>
        <p:spPr/>
        <p:txBody>
          <a:bodyPr/>
          <a:lstStyle/>
          <a:p>
            <a:r>
              <a:rPr lang="en-GB" dirty="0"/>
              <a:t>Sharing ideas</a:t>
            </a:r>
          </a:p>
        </p:txBody>
      </p:sp>
      <p:sp>
        <p:nvSpPr>
          <p:cNvPr id="5" name="Content Placeholder 4">
            <a:extLst>
              <a:ext uri="{FF2B5EF4-FFF2-40B4-BE49-F238E27FC236}">
                <a16:creationId xmlns:a16="http://schemas.microsoft.com/office/drawing/2014/main" id="{C9C490B1-D8AC-C021-9733-875C88F933DB}"/>
              </a:ext>
            </a:extLst>
          </p:cNvPr>
          <p:cNvSpPr>
            <a:spLocks noGrp="1"/>
          </p:cNvSpPr>
          <p:nvPr>
            <p:ph idx="1"/>
          </p:nvPr>
        </p:nvSpPr>
        <p:spPr>
          <a:xfrm>
            <a:off x="838200" y="1825625"/>
            <a:ext cx="11090564" cy="4351338"/>
          </a:xfrm>
        </p:spPr>
        <p:txBody>
          <a:bodyPr>
            <a:normAutofit/>
          </a:bodyPr>
          <a:lstStyle/>
          <a:p>
            <a:r>
              <a:rPr lang="en-US" dirty="0"/>
              <a:t>Schedule an automation based on green/fossil energy available </a:t>
            </a:r>
          </a:p>
          <a:p>
            <a:r>
              <a:rPr lang="en-US" dirty="0"/>
              <a:t>Move a resource based on where green/fossil energy is best</a:t>
            </a:r>
          </a:p>
        </p:txBody>
      </p:sp>
    </p:spTree>
    <p:extLst>
      <p:ext uri="{BB962C8B-B14F-4D97-AF65-F5344CB8AC3E}">
        <p14:creationId xmlns:p14="http://schemas.microsoft.com/office/powerpoint/2010/main" val="2313753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F6DC0B-B670-6C85-CDBB-DEA744A8F94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1E003F1-6755-4B27-4F73-7C1B1E9FC74C}"/>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39B41245-E515-BAEB-3D8F-15D0BFB8E9E5}"/>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CA3306A9-A72A-28F2-0E2B-FA5D66D1509F}"/>
              </a:ext>
            </a:extLst>
          </p:cNvPr>
          <p:cNvPicPr>
            <a:picLocks noChangeAspect="1"/>
          </p:cNvPicPr>
          <p:nvPr/>
        </p:nvPicPr>
        <p:blipFill>
          <a:blip r:embed="rId3"/>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5195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749BC-BEDD-7BF4-C6A3-2274B26E2E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04A8F8-D39A-8C6A-A185-903D0D5871BA}"/>
              </a:ext>
            </a:extLst>
          </p:cNvPr>
          <p:cNvSpPr>
            <a:spLocks noGrp="1"/>
          </p:cNvSpPr>
          <p:nvPr>
            <p:ph type="title"/>
          </p:nvPr>
        </p:nvSpPr>
        <p:spPr/>
        <p:txBody>
          <a:bodyPr/>
          <a:lstStyle/>
          <a:p>
            <a:r>
              <a:rPr lang="en-GB" dirty="0"/>
              <a:t>Sharing ideas</a:t>
            </a:r>
          </a:p>
        </p:txBody>
      </p:sp>
      <p:sp>
        <p:nvSpPr>
          <p:cNvPr id="5" name="Content Placeholder 4">
            <a:extLst>
              <a:ext uri="{FF2B5EF4-FFF2-40B4-BE49-F238E27FC236}">
                <a16:creationId xmlns:a16="http://schemas.microsoft.com/office/drawing/2014/main" id="{7B415B98-A6C7-2F5A-C263-A2527E16052B}"/>
              </a:ext>
            </a:extLst>
          </p:cNvPr>
          <p:cNvSpPr>
            <a:spLocks noGrp="1"/>
          </p:cNvSpPr>
          <p:nvPr>
            <p:ph idx="1"/>
          </p:nvPr>
        </p:nvSpPr>
        <p:spPr>
          <a:xfrm>
            <a:off x="838200" y="1825625"/>
            <a:ext cx="11090564" cy="4351338"/>
          </a:xfrm>
        </p:spPr>
        <p:txBody>
          <a:bodyPr>
            <a:normAutofit/>
          </a:bodyPr>
          <a:lstStyle/>
          <a:p>
            <a:r>
              <a:rPr lang="en-US" dirty="0"/>
              <a:t>Non-HA resources can work with queues like Azure DevOps</a:t>
            </a:r>
          </a:p>
          <a:p>
            <a:r>
              <a:rPr lang="en-US" dirty="0"/>
              <a:t>HA resources can utilize Global Load Balancer in Azure</a:t>
            </a:r>
            <a:br>
              <a:rPr lang="en-US" dirty="0"/>
            </a:br>
            <a:r>
              <a:rPr lang="en-US" sz="2400" dirty="0">
                <a:hlinkClick r:id="rId3"/>
              </a:rPr>
              <a:t>https://learn.microsoft.com/en-us/azure/load-balancer/cross-region-overview</a:t>
            </a:r>
            <a:r>
              <a:rPr lang="en-US" sz="2400" dirty="0"/>
              <a:t> </a:t>
            </a:r>
          </a:p>
          <a:p>
            <a:endParaRPr lang="en-US" dirty="0"/>
          </a:p>
          <a:p>
            <a:r>
              <a:rPr lang="en-US" dirty="0"/>
              <a:t>Same techniques can be applied for cost instead of energy too</a:t>
            </a:r>
          </a:p>
        </p:txBody>
      </p:sp>
    </p:spTree>
    <p:extLst>
      <p:ext uri="{BB962C8B-B14F-4D97-AF65-F5344CB8AC3E}">
        <p14:creationId xmlns:p14="http://schemas.microsoft.com/office/powerpoint/2010/main" val="1591379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CD5F68-9238-F981-4763-2CF881341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26DD67-23F9-A416-E0C8-537B4F939FB5}"/>
              </a:ext>
            </a:extLst>
          </p:cNvPr>
          <p:cNvSpPr>
            <a:spLocks noGrp="1"/>
          </p:cNvSpPr>
          <p:nvPr>
            <p:ph type="title"/>
          </p:nvPr>
        </p:nvSpPr>
        <p:spPr/>
        <p:txBody>
          <a:bodyPr/>
          <a:lstStyle/>
          <a:p>
            <a:r>
              <a:rPr lang="en-GB" dirty="0"/>
              <a:t>Future ideas</a:t>
            </a:r>
          </a:p>
        </p:txBody>
      </p:sp>
      <p:sp>
        <p:nvSpPr>
          <p:cNvPr id="5" name="Content Placeholder 4">
            <a:extLst>
              <a:ext uri="{FF2B5EF4-FFF2-40B4-BE49-F238E27FC236}">
                <a16:creationId xmlns:a16="http://schemas.microsoft.com/office/drawing/2014/main" id="{A5032C9E-0A7C-2A47-D916-6E843BC0E6BC}"/>
              </a:ext>
            </a:extLst>
          </p:cNvPr>
          <p:cNvSpPr>
            <a:spLocks noGrp="1"/>
          </p:cNvSpPr>
          <p:nvPr>
            <p:ph idx="1"/>
          </p:nvPr>
        </p:nvSpPr>
        <p:spPr>
          <a:xfrm>
            <a:off x="838200" y="1825625"/>
            <a:ext cx="11090564" cy="4351338"/>
          </a:xfrm>
        </p:spPr>
        <p:txBody>
          <a:bodyPr>
            <a:normAutofit lnSpcReduction="10000"/>
          </a:bodyPr>
          <a:lstStyle/>
          <a:p>
            <a:r>
              <a:rPr lang="en-US" dirty="0"/>
              <a:t>Create a full featured PowerShell module for </a:t>
            </a:r>
            <a:r>
              <a:rPr lang="en-US" dirty="0" err="1"/>
              <a:t>entsoe</a:t>
            </a:r>
            <a:br>
              <a:rPr lang="en-US" dirty="0"/>
            </a:br>
            <a:r>
              <a:rPr lang="en-US" dirty="0"/>
              <a:t>(if you want to help contact me!)</a:t>
            </a:r>
          </a:p>
          <a:p>
            <a:r>
              <a:rPr lang="en-US" dirty="0"/>
              <a:t>Convince Microsoft to publish more data about PUE of datacenter like they used to do.</a:t>
            </a:r>
          </a:p>
          <a:p>
            <a:r>
              <a:rPr lang="en-US" dirty="0"/>
              <a:t>Find out more about underlying hardware and efficiency of that hardware</a:t>
            </a:r>
          </a:p>
          <a:p>
            <a:r>
              <a:rPr lang="en-US" dirty="0"/>
              <a:t>Schedule based on load on network instead of green/fossil balance</a:t>
            </a:r>
          </a:p>
        </p:txBody>
      </p:sp>
    </p:spTree>
    <p:extLst>
      <p:ext uri="{BB962C8B-B14F-4D97-AF65-F5344CB8AC3E}">
        <p14:creationId xmlns:p14="http://schemas.microsoft.com/office/powerpoint/2010/main" val="3093084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Leo Visser</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6000" b="1" dirty="0">
                <a:solidFill>
                  <a:srgbClr val="346296"/>
                </a:solidFill>
                <a:latin typeface="+mn-lt"/>
              </a:rPr>
              <a:t>Use PowerShell to make automations more sustainable</a:t>
            </a:r>
            <a:endParaRPr lang="en-DE" sz="6000" b="1" dirty="0">
              <a:solidFill>
                <a:srgbClr val="346296"/>
              </a:solidFill>
              <a:latin typeface="+mn-lt"/>
            </a:endParaRP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pic>
        <p:nvPicPr>
          <p:cNvPr id="6" name="Image 5" descr="Une image contenant texte, Police, capture d’écran, logo&#10;&#10;Le contenu généré par l’IA peut être incorrect.">
            <a:extLst>
              <a:ext uri="{FF2B5EF4-FFF2-40B4-BE49-F238E27FC236}">
                <a16:creationId xmlns:a16="http://schemas.microsoft.com/office/drawing/2014/main" id="{7055FC4D-305C-B66C-BD15-95904A343D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8970" y="1830625"/>
            <a:ext cx="8054060" cy="4242108"/>
          </a:xfrm>
          <a:prstGeom prst="rect">
            <a:avLst/>
          </a:prstGeom>
        </p:spPr>
      </p:pic>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dirty="0"/>
              <a:t>Cloud Consultant @ OGD</a:t>
            </a:r>
          </a:p>
          <a:p>
            <a:pPr>
              <a:buFont typeface="Wingdings" panose="05000000000000000000" pitchFamily="2" charset="2"/>
              <a:buChar char="§"/>
            </a:pPr>
            <a:r>
              <a:rPr lang="en-US" dirty="0"/>
              <a:t>Product Owner Automation &amp; AI @ OGD</a:t>
            </a:r>
          </a:p>
          <a:p>
            <a:pPr>
              <a:buFont typeface="Wingdings" panose="05000000000000000000" pitchFamily="2" charset="2"/>
              <a:buChar char="§"/>
            </a:pPr>
            <a:r>
              <a:rPr lang="en-US" dirty="0"/>
              <a:t>Microsoft MVP</a:t>
            </a:r>
          </a:p>
          <a:p>
            <a:pPr>
              <a:buFont typeface="Wingdings" panose="05000000000000000000" pitchFamily="2" charset="2"/>
              <a:buChar char="§"/>
            </a:pPr>
            <a:r>
              <a:rPr lang="en-US" dirty="0"/>
              <a:t>Microsoft MCT</a:t>
            </a:r>
          </a:p>
          <a:p>
            <a:pPr>
              <a:buFont typeface="Wingdings" panose="05000000000000000000" pitchFamily="2" charset="2"/>
              <a:buChar char="§"/>
            </a:pPr>
            <a:r>
              <a:rPr lang="en-US" dirty="0"/>
              <a:t>Blog: www.autosysops.com</a:t>
            </a:r>
          </a:p>
        </p:txBody>
      </p:sp>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rmAutofit/>
          </a:bodyPr>
          <a:lstStyle/>
          <a:p>
            <a:r>
              <a:rPr lang="en-US" sz="6600" dirty="0">
                <a:solidFill>
                  <a:srgbClr val="346296"/>
                </a:solidFill>
                <a:latin typeface="+mn-lt"/>
                <a:ea typeface="+mn-ea"/>
                <a:cs typeface="+mn-cs"/>
              </a:rPr>
              <a:t>Leo Visser</a:t>
            </a:r>
            <a:endParaRPr lang="en-DE" sz="6600" dirty="0">
              <a:solidFill>
                <a:srgbClr val="346296"/>
              </a:solidFill>
              <a:latin typeface="+mn-lt"/>
              <a:ea typeface="+mn-ea"/>
              <a:cs typeface="+mn-cs"/>
            </a:endParaRPr>
          </a:p>
        </p:txBody>
      </p:sp>
      <p:pic>
        <p:nvPicPr>
          <p:cNvPr id="4" name="Image 3">
            <a:extLst>
              <a:ext uri="{FF2B5EF4-FFF2-40B4-BE49-F238E27FC236}">
                <a16:creationId xmlns:a16="http://schemas.microsoft.com/office/drawing/2014/main" id="{E6BA0E72-B9E1-A0C6-F8B0-8254DF100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64" y="210232"/>
            <a:ext cx="3218768" cy="3218768"/>
          </a:xfrm>
          <a:prstGeom prst="rect">
            <a:avLst/>
          </a:prstGeom>
        </p:spPr>
      </p:pic>
      <p:pic>
        <p:nvPicPr>
          <p:cNvPr id="9" name="Picture 8" descr="A qr code with a blue circle&#10;&#10;AI-generated content may be incorrect.">
            <a:extLst>
              <a:ext uri="{FF2B5EF4-FFF2-40B4-BE49-F238E27FC236}">
                <a16:creationId xmlns:a16="http://schemas.microsoft.com/office/drawing/2014/main" id="{FA877DF1-8E42-4340-C4FF-A7ABCFE2DC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4464" y="3639232"/>
            <a:ext cx="3218768" cy="3218768"/>
          </a:xfrm>
          <a:prstGeom prst="rect">
            <a:avLst/>
          </a:prstGeom>
        </p:spPr>
      </p:pic>
    </p:spTree>
    <p:extLst>
      <p:ext uri="{BB962C8B-B14F-4D97-AF65-F5344CB8AC3E}">
        <p14:creationId xmlns:p14="http://schemas.microsoft.com/office/powerpoint/2010/main" val="751095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70A0A2-29DF-0A06-8F4B-8E93F7E6CB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71C5D4-F114-D01E-B84C-83B8EB158072}"/>
              </a:ext>
            </a:extLst>
          </p:cNvPr>
          <p:cNvSpPr>
            <a:spLocks noGrp="1"/>
          </p:cNvSpPr>
          <p:nvPr>
            <p:ph type="title"/>
          </p:nvPr>
        </p:nvSpPr>
        <p:spPr/>
        <p:txBody>
          <a:bodyPr/>
          <a:lstStyle/>
          <a:p>
            <a:r>
              <a:rPr lang="en-GB" dirty="0"/>
              <a:t>What’s today about?</a:t>
            </a:r>
          </a:p>
        </p:txBody>
      </p:sp>
      <p:sp>
        <p:nvSpPr>
          <p:cNvPr id="3" name="Content Placeholder 2">
            <a:extLst>
              <a:ext uri="{FF2B5EF4-FFF2-40B4-BE49-F238E27FC236}">
                <a16:creationId xmlns:a16="http://schemas.microsoft.com/office/drawing/2014/main" id="{DEAA512A-A5F1-82D6-FEBC-7348B4EE4533}"/>
              </a:ext>
            </a:extLst>
          </p:cNvPr>
          <p:cNvSpPr>
            <a:spLocks noGrp="1"/>
          </p:cNvSpPr>
          <p:nvPr>
            <p:ph idx="1"/>
          </p:nvPr>
        </p:nvSpPr>
        <p:spPr/>
        <p:txBody>
          <a:bodyPr>
            <a:normAutofit/>
          </a:bodyPr>
          <a:lstStyle/>
          <a:p>
            <a:r>
              <a:rPr lang="en-GB" dirty="0"/>
              <a:t>Why sustainability?</a:t>
            </a:r>
          </a:p>
          <a:p>
            <a:r>
              <a:rPr lang="en-GB" dirty="0"/>
              <a:t>Sustainable code</a:t>
            </a:r>
          </a:p>
          <a:p>
            <a:r>
              <a:rPr lang="en-GB" dirty="0"/>
              <a:t>Data available</a:t>
            </a:r>
          </a:p>
          <a:p>
            <a:r>
              <a:rPr lang="en-GB" dirty="0"/>
              <a:t>Sharing of idea’s</a:t>
            </a:r>
          </a:p>
          <a:p>
            <a:r>
              <a:rPr lang="en-GB" dirty="0"/>
              <a:t>Future idea’s</a:t>
            </a:r>
          </a:p>
          <a:p>
            <a:endParaRPr lang="en-GB" dirty="0"/>
          </a:p>
        </p:txBody>
      </p:sp>
      <p:pic>
        <p:nvPicPr>
          <p:cNvPr id="5" name="Picture 4">
            <a:extLst>
              <a:ext uri="{FF2B5EF4-FFF2-40B4-BE49-F238E27FC236}">
                <a16:creationId xmlns:a16="http://schemas.microsoft.com/office/drawing/2014/main" id="{1D008EAB-F6F4-7229-2FC9-F0D271BEB1D5}"/>
              </a:ext>
            </a:extLst>
          </p:cNvPr>
          <p:cNvPicPr>
            <a:picLocks noChangeAspect="1"/>
          </p:cNvPicPr>
          <p:nvPr/>
        </p:nvPicPr>
        <p:blipFill>
          <a:blip r:embed="rId3"/>
          <a:stretch>
            <a:fillRect/>
          </a:stretch>
        </p:blipFill>
        <p:spPr>
          <a:xfrm rot="21313964">
            <a:off x="6927272" y="1616343"/>
            <a:ext cx="4689764" cy="468976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6" name="TextBox 5">
            <a:extLst>
              <a:ext uri="{FF2B5EF4-FFF2-40B4-BE49-F238E27FC236}">
                <a16:creationId xmlns:a16="http://schemas.microsoft.com/office/drawing/2014/main" id="{84299C36-26FD-D4F0-B30E-806FA2B25C13}"/>
              </a:ext>
            </a:extLst>
          </p:cNvPr>
          <p:cNvSpPr txBox="1"/>
          <p:nvPr/>
        </p:nvSpPr>
        <p:spPr>
          <a:xfrm rot="20850654">
            <a:off x="7309119" y="2105373"/>
            <a:ext cx="1791801" cy="1569660"/>
          </a:xfrm>
          <a:prstGeom prst="rect">
            <a:avLst/>
          </a:prstGeom>
          <a:noFill/>
        </p:spPr>
        <p:txBody>
          <a:bodyPr wrap="square" rtlCol="0">
            <a:spAutoFit/>
          </a:bodyPr>
          <a:lstStyle/>
          <a:p>
            <a:r>
              <a:rPr lang="en-US" sz="2400" b="1" dirty="0"/>
              <a:t>       I don’t offer a full solution. I want help!</a:t>
            </a:r>
          </a:p>
        </p:txBody>
      </p:sp>
    </p:spTree>
    <p:extLst>
      <p:ext uri="{BB962C8B-B14F-4D97-AF65-F5344CB8AC3E}">
        <p14:creationId xmlns:p14="http://schemas.microsoft.com/office/powerpoint/2010/main" val="2320578648"/>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58c243a5-121d-4837-b81c-114e1b569ece">
      <Terms xmlns="http://schemas.microsoft.com/office/infopath/2007/PartnerControls"/>
    </lcf76f155ced4ddcb4097134ff3c332f>
    <TaxCatchAll xmlns="77f18391-c91f-4725-9130-63caf76c1806"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6910B4CA76F661498C662C4D69800553" ma:contentTypeVersion="13" ma:contentTypeDescription="Create a new document." ma:contentTypeScope="" ma:versionID="8e04fcd09f7a7dfd06ff4a6ceabf43dc">
  <xsd:schema xmlns:xsd="http://www.w3.org/2001/XMLSchema" xmlns:xs="http://www.w3.org/2001/XMLSchema" xmlns:p="http://schemas.microsoft.com/office/2006/metadata/properties" xmlns:ns2="58c243a5-121d-4837-b81c-114e1b569ece" xmlns:ns3="77f18391-c91f-4725-9130-63caf76c1806" targetNamespace="http://schemas.microsoft.com/office/2006/metadata/properties" ma:root="true" ma:fieldsID="665b7cb087352da028993c4fb985284c" ns2:_="" ns3:_="">
    <xsd:import namespace="58c243a5-121d-4837-b81c-114e1b569ece"/>
    <xsd:import namespace="77f18391-c91f-4725-9130-63caf76c1806"/>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ServiceLoca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c243a5-121d-4837-b81c-114e1b569e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7f18391-c91f-4725-9130-63caf76c1806"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7308bfb8-9000-4349-8794-c2de05f0bbcb}" ma:internalName="TaxCatchAll" ma:showField="CatchAllData" ma:web="77f18391-c91f-4725-9130-63caf76c180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9C06E3-346E-408E-B352-32E922A070CE}">
  <ds:schemaRefs>
    <ds:schemaRef ds:uri="http://schemas.microsoft.com/office/2006/metadata/properties"/>
    <ds:schemaRef ds:uri="http://schemas.microsoft.com/office/infopath/2007/PartnerControls"/>
    <ds:schemaRef ds:uri="2347cc20-e10c-452d-848a-c18e83138525"/>
    <ds:schemaRef ds:uri="85c0ce47-fe9c-4809-bf88-519c39a738e6"/>
    <ds:schemaRef ds:uri="58c243a5-121d-4837-b81c-114e1b569ece"/>
    <ds:schemaRef ds:uri="77f18391-c91f-4725-9130-63caf76c1806"/>
  </ds:schemaRefs>
</ds:datastoreItem>
</file>

<file path=customXml/itemProps2.xml><?xml version="1.0" encoding="utf-8"?>
<ds:datastoreItem xmlns:ds="http://schemas.openxmlformats.org/officeDocument/2006/customXml" ds:itemID="{79243F5F-D51B-403B-A401-EA162F27622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8c243a5-121d-4837-b81c-114e1b569ece"/>
    <ds:schemaRef ds:uri="77f18391-c91f-4725-9130-63caf76c18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7D9B22B-F436-4FE5-B6C0-65AB2260F593}">
  <ds:schemaRefs>
    <ds:schemaRef ds:uri="http://schemas.microsoft.com/sharepoint/v3/contenttype/forms"/>
  </ds:schemaRefs>
</ds:datastoreItem>
</file>

<file path=docMetadata/LabelInfo.xml><?xml version="1.0" encoding="utf-8"?>
<clbl:labelList xmlns:clbl="http://schemas.microsoft.com/office/2020/mipLabelMetadata">
  <clbl:label id="{39e0ea1b-66e3-485e-aa7a-7314a550a1e4}" enabled="1" method="Standard" siteId="{afca0a52-882c-4fa8-b71d-f6db2e36058b}" removed="0"/>
</clbl:labelList>
</file>

<file path=docProps/app.xml><?xml version="1.0" encoding="utf-8"?>
<Properties xmlns="http://schemas.openxmlformats.org/officeDocument/2006/extended-properties" xmlns:vt="http://schemas.openxmlformats.org/officeDocument/2006/docPropsVTypes">
  <TotalTime>0</TotalTime>
  <Words>1460</Words>
  <Application>Microsoft Office PowerPoint</Application>
  <PresentationFormat>Widescreen</PresentationFormat>
  <Paragraphs>187</Paragraphs>
  <Slides>27</Slides>
  <Notes>24</Notes>
  <HiddenSlides>1</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27</vt:i4>
      </vt:variant>
    </vt:vector>
  </HeadingPairs>
  <TitlesOfParts>
    <vt:vector size="38" baseType="lpstr">
      <vt:lpstr>Aptos</vt:lpstr>
      <vt:lpstr>Arial</vt:lpstr>
      <vt:lpstr>Calibri</vt:lpstr>
      <vt:lpstr>Segoe UI</vt:lpstr>
      <vt:lpstr>Segoe UI Light</vt:lpstr>
      <vt:lpstr>Stencil</vt:lpstr>
      <vt:lpstr>Wingdings</vt:lpstr>
      <vt:lpstr>Title</vt:lpstr>
      <vt:lpstr>Blank</vt:lpstr>
      <vt:lpstr>Speaker's slide</vt:lpstr>
      <vt:lpstr>Content</vt:lpstr>
      <vt:lpstr>README</vt:lpstr>
      <vt:lpstr>Next Up:</vt:lpstr>
      <vt:lpstr>3</vt:lpstr>
      <vt:lpstr>2</vt:lpstr>
      <vt:lpstr>1</vt:lpstr>
      <vt:lpstr>Use PowerShell to make automations more sustainable</vt:lpstr>
      <vt:lpstr>Many thanks to our sponsors:</vt:lpstr>
      <vt:lpstr>Leo Visser</vt:lpstr>
      <vt:lpstr>What’s today about?</vt:lpstr>
      <vt:lpstr>Sustainability?</vt:lpstr>
      <vt:lpstr>Why sustainability?</vt:lpstr>
      <vt:lpstr>Sustainable Code</vt:lpstr>
      <vt:lpstr>Demos</vt:lpstr>
      <vt:lpstr>Sustainable Code</vt:lpstr>
      <vt:lpstr>Sustainable Code</vt:lpstr>
      <vt:lpstr>Data available</vt:lpstr>
      <vt:lpstr>Demos</vt:lpstr>
      <vt:lpstr>Data available - Entsoe</vt:lpstr>
      <vt:lpstr>Data available - Entsoe</vt:lpstr>
      <vt:lpstr>Demos</vt:lpstr>
      <vt:lpstr>Sharing ideas</vt:lpstr>
      <vt:lpstr>Demos</vt:lpstr>
      <vt:lpstr>Sharing ideas</vt:lpstr>
      <vt:lpstr>Demos</vt:lpstr>
      <vt:lpstr>Sharing ideas</vt:lpstr>
      <vt:lpstr>Future ideas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2024-03-26T13:08:23Z</dcterms:created>
  <dcterms:modified xsi:type="dcterms:W3CDTF">2025-06-24T06:58:19Z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0x0101006910B4CA76F661498C662C4D69800553</vt:lpwstr>
  </property>
  <property fmtid="{D5CDD505-2E9C-101B-9397-08002B2CF9AE}" pid="3" name="MediaServiceImageTags">
    <vt:lpwstr/>
  </property>
</Properties>
</file>

<file path=docProps/thumbnail.jpeg>
</file>